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embeddedFontLst>
    <p:embeddedFont>
      <p:font typeface="Barlow Bold" panose="00000800000000000000" pitchFamily="2" charset="0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tserrat" panose="00000500000000000000" pitchFamily="2" charset="-52"/>
      <p:regular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07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2899410"/>
            <a:ext cx="7627382" cy="1247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48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БУЛЛИНГ СРЕДИ ПОДРОСТКОВ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6244709" y="4430792"/>
            <a:ext cx="657379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консультация  педагога-психолога</a:t>
            </a:r>
            <a:endParaRPr lang="ru-RU" sz="28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0" indent="0" algn="l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для родителей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244709" y="5026819"/>
            <a:ext cx="762738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9372" y="473869"/>
            <a:ext cx="5106114" cy="5668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ЧТО ТАКОЕ БУЛЛИНГ?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689372" y="1454229"/>
            <a:ext cx="6415683" cy="827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1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Буллинг - это агрессивное поведение, при котором один индивид или группа лиц неоднократно нападают, преследуют одного из членов коллектива, неспособного противостоять им.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81752" y="3065383"/>
            <a:ext cx="6415683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1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ситуации травли всегда есть три стороны: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81752" y="3496151"/>
            <a:ext cx="6415683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1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Зачинщики (буллеры)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81752" y="3832146"/>
            <a:ext cx="6415683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1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Жертвы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1752" y="4168140"/>
            <a:ext cx="6415683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1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Преследователи — основная масса детей, которая под руководством зачинщиков осуществляет травлю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1752" y="5345717"/>
            <a:ext cx="6415683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1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Иногда в классе присутствуют и нейтральные наблюдатели, которые не препятствуют травле, становясь молчаливыми соучастниками.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965" y="1493044"/>
            <a:ext cx="4330065" cy="2427327"/>
          </a:xfrm>
          <a:prstGeom prst="rect">
            <a:avLst/>
          </a:prstGeom>
        </p:spPr>
      </p:pic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2965" y="4114205"/>
            <a:ext cx="6415683" cy="38494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240631"/>
            <a:ext cx="498883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6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ВИДЫ БУЛЛИНГА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106335" y="2243257"/>
            <a:ext cx="262961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ПСИХОЛОГИЧЕСКОЕ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58309" y="2668667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Вербальный буллинг: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58309" y="3085624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Клички и оскорбления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58309" y="3455194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Необъективные оценки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58309" y="3824764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Высмеивание и унижение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58309" y="4194334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Угрозы и шантаж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58309" y="4563904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Клевета на жертву</a:t>
            </a:r>
            <a:endParaRPr lang="en-US" sz="20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270" y="2321123"/>
            <a:ext cx="4589740" cy="4589740"/>
          </a:xfrm>
          <a:prstGeom prst="rect">
            <a:avLst/>
          </a:prstGeom>
        </p:spPr>
      </p:pic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421" y="3302794"/>
            <a:ext cx="283607" cy="35456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894332" y="2451735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ФИЗИЧЕСКОЕ</a:t>
            </a:r>
            <a:endParaRPr lang="en-US" sz="2800" dirty="0"/>
          </a:p>
        </p:txBody>
      </p:sp>
      <p:sp>
        <p:nvSpPr>
          <p:cNvPr id="13" name="Text 9"/>
          <p:cNvSpPr/>
          <p:nvPr/>
        </p:nvSpPr>
        <p:spPr>
          <a:xfrm>
            <a:off x="9894332" y="2877145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Избиение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9894332" y="3246715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Нанесение ударов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9894332" y="3616285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Подзатыльники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9894332" y="3985855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Порча и отнимание вещей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9894332" y="4355425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Воровство</a:t>
            </a:r>
            <a:endParaRPr lang="en-US" sz="200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270" y="2321123"/>
            <a:ext cx="4589740" cy="4589740"/>
          </a:xfrm>
          <a:prstGeom prst="rect">
            <a:avLst/>
          </a:prstGeom>
        </p:spPr>
      </p:pic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9134" y="3302794"/>
            <a:ext cx="283607" cy="35456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894332" y="5151477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ИЗОЛЯЦИЯ</a:t>
            </a:r>
            <a:endParaRPr lang="en-US" sz="2800" dirty="0"/>
          </a:p>
        </p:txBody>
      </p:sp>
      <p:sp>
        <p:nvSpPr>
          <p:cNvPr id="21" name="Text 15"/>
          <p:cNvSpPr/>
          <p:nvPr/>
        </p:nvSpPr>
        <p:spPr>
          <a:xfrm>
            <a:off x="9894332" y="5576888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Бойкот</a:t>
            </a:r>
            <a:endParaRPr lang="en-US" sz="2000" dirty="0"/>
          </a:p>
        </p:txBody>
      </p:sp>
      <p:sp>
        <p:nvSpPr>
          <p:cNvPr id="22" name="Text 16"/>
          <p:cNvSpPr/>
          <p:nvPr/>
        </p:nvSpPr>
        <p:spPr>
          <a:xfrm>
            <a:off x="9894332" y="5946457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Отторжение</a:t>
            </a:r>
            <a:endParaRPr lang="en-US" sz="2000" dirty="0"/>
          </a:p>
        </p:txBody>
      </p:sp>
      <p:sp>
        <p:nvSpPr>
          <p:cNvPr id="23" name="Text 17"/>
          <p:cNvSpPr/>
          <p:nvPr/>
        </p:nvSpPr>
        <p:spPr>
          <a:xfrm>
            <a:off x="9894332" y="6316028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Социальная изоляция</a:t>
            </a:r>
            <a:endParaRPr lang="en-US" sz="2000" dirty="0"/>
          </a:p>
        </p:txBody>
      </p:sp>
      <p:sp>
        <p:nvSpPr>
          <p:cNvPr id="24" name="Text 18"/>
          <p:cNvSpPr/>
          <p:nvPr/>
        </p:nvSpPr>
        <p:spPr>
          <a:xfrm>
            <a:off x="9894332" y="6685598"/>
            <a:ext cx="3977759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Отказ от общения с жертвой</a:t>
            </a:r>
            <a:endParaRPr lang="en-US" sz="2000" dirty="0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270" y="2321123"/>
            <a:ext cx="4589740" cy="4589740"/>
          </a:xfrm>
          <a:prstGeom prst="rect">
            <a:avLst/>
          </a:prstGeom>
        </p:spPr>
      </p:pic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9134" y="5574506"/>
            <a:ext cx="283607" cy="354568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2241590" y="5151477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КИБЕРБУЛЛИНГ</a:t>
            </a:r>
            <a:endParaRPr lang="en-US" sz="2800" dirty="0"/>
          </a:p>
        </p:txBody>
      </p:sp>
      <p:sp>
        <p:nvSpPr>
          <p:cNvPr id="28" name="Text 20"/>
          <p:cNvSpPr/>
          <p:nvPr/>
        </p:nvSpPr>
        <p:spPr>
          <a:xfrm>
            <a:off x="758309" y="5576888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Троллинг</a:t>
            </a:r>
            <a:endParaRPr lang="en-US" sz="2000" dirty="0"/>
          </a:p>
        </p:txBody>
      </p:sp>
      <p:sp>
        <p:nvSpPr>
          <p:cNvPr id="29" name="Text 21"/>
          <p:cNvSpPr/>
          <p:nvPr/>
        </p:nvSpPr>
        <p:spPr>
          <a:xfrm>
            <a:off x="758309" y="5946457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Оскорбления в интернете</a:t>
            </a:r>
            <a:endParaRPr lang="en-US" sz="2000" dirty="0"/>
          </a:p>
        </p:txBody>
      </p:sp>
      <p:sp>
        <p:nvSpPr>
          <p:cNvPr id="30" name="Text 22"/>
          <p:cNvSpPr/>
          <p:nvPr/>
        </p:nvSpPr>
        <p:spPr>
          <a:xfrm>
            <a:off x="758309" y="6316028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Шантаж фото или видео</a:t>
            </a:r>
            <a:endParaRPr lang="en-US" sz="2000" dirty="0"/>
          </a:p>
        </p:txBody>
      </p:sp>
      <p:sp>
        <p:nvSpPr>
          <p:cNvPr id="31" name="Text 23"/>
          <p:cNvSpPr/>
          <p:nvPr/>
        </p:nvSpPr>
        <p:spPr>
          <a:xfrm>
            <a:off x="758309" y="6685598"/>
            <a:ext cx="397764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Травля в социальных сетях</a:t>
            </a:r>
            <a:endParaRPr lang="en-US" sz="2000" dirty="0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0270" y="2321123"/>
            <a:ext cx="4589740" cy="4589740"/>
          </a:xfrm>
          <a:prstGeom prst="rect">
            <a:avLst/>
          </a:prstGeom>
        </p:spPr>
      </p:pic>
      <p:pic>
        <p:nvPicPr>
          <p:cNvPr id="3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7421" y="5574506"/>
            <a:ext cx="283607" cy="3545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712351"/>
            <a:ext cx="5330785" cy="59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ПРИЧИНЫ БУЛЛИНГА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58309" y="1736884"/>
            <a:ext cx="6337221" cy="1152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2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Вопреки распространенному мнению, издевательства не всегда являются результатом потребности во власти и контроле. </a:t>
            </a:r>
            <a:endParaRPr lang="en-US" sz="2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146" y="3888224"/>
            <a:ext cx="4918948" cy="362902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542490" y="1777365"/>
            <a:ext cx="405170" cy="405170"/>
          </a:xfrm>
          <a:prstGeom prst="roundRect">
            <a:avLst>
              <a:gd name="adj" fmla="val 40005"/>
            </a:avLst>
          </a:prstGeom>
          <a:solidFill>
            <a:srgbClr val="EEEFF5"/>
          </a:solidFill>
          <a:ln/>
          <a:effectLst>
            <a:outerShdw blurRad="44450" dist="2159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7602855" y="1802190"/>
            <a:ext cx="284321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20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8127683" y="1588830"/>
            <a:ext cx="3037165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Жизнь в жестокой среде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8127683" y="2064961"/>
            <a:ext cx="5752028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2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Дети из семей с зависимыми членами или где практикуется насилие часто переносят такую модель поведения в школу.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7542490" y="3251716"/>
            <a:ext cx="405170" cy="405170"/>
          </a:xfrm>
          <a:prstGeom prst="roundRect">
            <a:avLst>
              <a:gd name="adj" fmla="val 40005"/>
            </a:avLst>
          </a:prstGeom>
          <a:solidFill>
            <a:srgbClr val="EEEFF5"/>
          </a:solidFill>
          <a:ln/>
          <a:effectLst>
            <a:outerShdw blurRad="44450" dist="2159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7602855" y="3276540"/>
            <a:ext cx="284321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20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8127683" y="3313509"/>
            <a:ext cx="2557343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Отсутствие эмпатии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8127683" y="3789640"/>
            <a:ext cx="5752028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2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Трудности в понимании и сопереживании другим людям приводят к жестокому обращению.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7542490" y="4726067"/>
            <a:ext cx="405170" cy="405170"/>
          </a:xfrm>
          <a:prstGeom prst="roundRect">
            <a:avLst>
              <a:gd name="adj" fmla="val 40005"/>
            </a:avLst>
          </a:prstGeom>
          <a:solidFill>
            <a:srgbClr val="EEEFF5"/>
          </a:solidFill>
          <a:ln/>
          <a:effectLst>
            <a:outerShdw blurRad="44450" dist="2159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7602855" y="4750891"/>
            <a:ext cx="284321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20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3200" dirty="0"/>
          </a:p>
        </p:txBody>
      </p:sp>
      <p:sp>
        <p:nvSpPr>
          <p:cNvPr id="15" name="Text 12"/>
          <p:cNvSpPr/>
          <p:nvPr/>
        </p:nvSpPr>
        <p:spPr>
          <a:xfrm>
            <a:off x="8127683" y="4787860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Опыт жертвы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8127683" y="5263991"/>
            <a:ext cx="5752028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2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прошлом над буллером также могли издеваться, и теперь он меняет роль.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7542490" y="6200418"/>
            <a:ext cx="405170" cy="405170"/>
          </a:xfrm>
          <a:prstGeom prst="roundRect">
            <a:avLst>
              <a:gd name="adj" fmla="val 40005"/>
            </a:avLst>
          </a:prstGeom>
          <a:solidFill>
            <a:srgbClr val="EEEFF5"/>
          </a:solidFill>
          <a:ln/>
          <a:effectLst>
            <a:outerShdw blurRad="44450" dist="2159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7602855" y="6225242"/>
            <a:ext cx="284321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20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</a:t>
            </a:r>
            <a:endParaRPr lang="en-US" sz="3200" dirty="0"/>
          </a:p>
        </p:txBody>
      </p:sp>
      <p:sp>
        <p:nvSpPr>
          <p:cNvPr id="19" name="Text 16"/>
          <p:cNvSpPr/>
          <p:nvPr/>
        </p:nvSpPr>
        <p:spPr>
          <a:xfrm>
            <a:off x="8127683" y="6262211"/>
            <a:ext cx="3221950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30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Потребность в одобрении</a:t>
            </a:r>
            <a:endParaRPr lang="en-US" sz="2800" dirty="0"/>
          </a:p>
        </p:txBody>
      </p:sp>
      <p:sp>
        <p:nvSpPr>
          <p:cNvPr id="20" name="Text 17"/>
          <p:cNvSpPr/>
          <p:nvPr/>
        </p:nvSpPr>
        <p:spPr>
          <a:xfrm>
            <a:off x="8127683" y="6738342"/>
            <a:ext cx="5752028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2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Постоянная потребность добиваться признания сверстников через демонстрацию силы.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936665"/>
            <a:ext cx="7627382" cy="1060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ЕСЛИ ВАШ РЕБЕНОК СТАЛ БУЛЛЕРОМ (АГРЕССОРОМ)</a:t>
            </a:r>
            <a:endParaRPr lang="en-US" sz="3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709" y="2238494"/>
            <a:ext cx="805696" cy="145684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211497" y="2399586"/>
            <a:ext cx="3734157" cy="26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Учите конструктивным способам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7211497" y="2761298"/>
            <a:ext cx="6660594" cy="772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Помогите ребенку осваивать эффективные способы преодоления препятствий и разрешения проблем. Объясните, что агрессия дает только временный успех, но создает долгосрочные проблемы.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4709" y="3695343"/>
            <a:ext cx="805696" cy="119919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211497" y="3856434"/>
            <a:ext cx="2120265" cy="26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Будьте примером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7211497" y="4218146"/>
            <a:ext cx="6660594" cy="515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 показывайте пример собственными агрессивными реакциями на какие-то события. Дети копируют поведение родителей даже неосознанно.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709" y="4894540"/>
            <a:ext cx="805696" cy="119919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211497" y="5055632"/>
            <a:ext cx="2372916" cy="26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Развивайте эмпатию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7211497" y="5417344"/>
            <a:ext cx="6660594" cy="515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Помогите ему лучше узнать себя и других людей. Возможно, ребенок ведет себя агрессивно, потому что не видит другого способа самоутвердиться.</a:t>
            </a:r>
            <a:endParaRPr lang="en-US" sz="16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4709" y="6093738"/>
            <a:ext cx="805696" cy="119919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211497" y="6254829"/>
            <a:ext cx="2257663" cy="26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Уделяйте внимание</a:t>
            </a:r>
            <a:endParaRPr lang="en-US" sz="2000" dirty="0"/>
          </a:p>
        </p:txBody>
      </p:sp>
      <p:sp>
        <p:nvSpPr>
          <p:cNvPr id="15" name="Text 8"/>
          <p:cNvSpPr/>
          <p:nvPr/>
        </p:nvSpPr>
        <p:spPr>
          <a:xfrm>
            <a:off x="7211497" y="6616541"/>
            <a:ext cx="6660594" cy="515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Агрессивный ребенок нуждается во внимании и понимании его проблем со стороны взрослого. Проводите с ним время, слушайте его.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166932"/>
            <a:ext cx="7400092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ПОРТРЕТ ЖЕРТВЫ БУЛЛИНГА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58309" y="2003703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ЖЕРТВОЙ БУЛЛИНГА МОЖЕТ СТАТЬ ЛЮБОЙ УЧЕНИК, однако существуют определенные особенности, которые повышают риск стать мишенью для травли.</a:t>
            </a: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09" y="3368397"/>
            <a:ext cx="3601998" cy="240065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58309" y="5982295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Жертвами часто становятся дети, которые не могут скрыть своей незащищенности и своим поведением непреднамеренно провоцируют нападки буллера.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7554039" y="2264331"/>
            <a:ext cx="533531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ОСОБЕННОСТИ ПОТЕНЦИАЛЬНЫХ ЖЕРТВ: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554039" y="2765584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Дети, отличающиеся от других внешностью, поведением, увлечениями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7554039" y="3438406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Подростки с неприятными привычками (неопрятные, плаксивые, навязчивые, заискивающие)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7554039" y="4547116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Дети, которые лучше общаются со взрослыми, чем со сверстниками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7554039" y="521993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Физически слабые или неловкие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7554039" y="558950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Неуспешные в обучении или, наоборот, отличники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7554039" y="595907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Те, кого не любит учитель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554039" y="632864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Новенькие в классе</a:t>
            </a: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7554039" y="6698218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Дети с низкой самооценкой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667345"/>
            <a:ext cx="7627382" cy="935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КАК ОПРЕДЕЛИТЬ, НЕ ЯВЛЯЕТСЯ ЛИ ВАШ РЕБЕНОК ЖЕРТВОЙ БУЛЛИНГА?</a:t>
            </a:r>
            <a:endParaRPr lang="en-US" sz="2900" dirty="0"/>
          </a:p>
        </p:txBody>
      </p:sp>
      <p:sp>
        <p:nvSpPr>
          <p:cNvPr id="4" name="Shape 1"/>
          <p:cNvSpPr/>
          <p:nvPr/>
        </p:nvSpPr>
        <p:spPr>
          <a:xfrm>
            <a:off x="6244709" y="1815941"/>
            <a:ext cx="3742611" cy="1512927"/>
          </a:xfrm>
          <a:prstGeom prst="roundRect">
            <a:avLst>
              <a:gd name="adj" fmla="val 8458"/>
            </a:avLst>
          </a:prstGeom>
          <a:solidFill>
            <a:srgbClr val="EEEFF5"/>
          </a:solidFill>
          <a:ln/>
          <a:effectLst>
            <a:outerShdw blurRad="34290" dist="1651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6386870" y="1958102"/>
            <a:ext cx="1870829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Избегание школы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386870" y="2277070"/>
            <a:ext cx="3458289" cy="909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Пытается ли ваш ребенок найти способы отказаться от посещения школы? Появились ли частые жалобы на здоровье утром перед школой?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129480" y="1815941"/>
            <a:ext cx="3742611" cy="1512927"/>
          </a:xfrm>
          <a:prstGeom prst="roundRect">
            <a:avLst>
              <a:gd name="adj" fmla="val 8458"/>
            </a:avLst>
          </a:prstGeom>
          <a:solidFill>
            <a:srgbClr val="EEEFF5"/>
          </a:solidFill>
          <a:ln/>
          <a:effectLst>
            <a:outerShdw blurRad="34290" dist="1651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0271641" y="1958102"/>
            <a:ext cx="2228136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Физические признаки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271641" y="2277070"/>
            <a:ext cx="3458289" cy="682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Его одежда растрепана или повреждена, когда он возвращается домой? Есть ли необъяснимые синяки или царапины?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44709" y="3471029"/>
            <a:ext cx="7627382" cy="1058108"/>
          </a:xfrm>
          <a:prstGeom prst="roundRect">
            <a:avLst>
              <a:gd name="adj" fmla="val 12094"/>
            </a:avLst>
          </a:prstGeom>
          <a:solidFill>
            <a:srgbClr val="EEEFF5"/>
          </a:solidFill>
          <a:ln/>
          <a:effectLst>
            <a:outerShdw blurRad="34290" dist="1651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6386870" y="3613190"/>
            <a:ext cx="1870829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Пропажа вещей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386870" y="3932158"/>
            <a:ext cx="7343061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Пропадают ли личные вещи вашего ребенка? Просит ли он дополнительные деньги чаще обычного?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44709" y="4689038"/>
            <a:ext cx="3742611" cy="1285518"/>
          </a:xfrm>
          <a:prstGeom prst="roundRect">
            <a:avLst>
              <a:gd name="adj" fmla="val 9954"/>
            </a:avLst>
          </a:prstGeom>
          <a:solidFill>
            <a:srgbClr val="EEEFF5"/>
          </a:solidFill>
          <a:ln/>
          <a:effectLst>
            <a:outerShdw blurRad="34290" dist="1651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6386870" y="4831199"/>
            <a:ext cx="2790825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Эмоциональные изменения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386870" y="5150168"/>
            <a:ext cx="3458289" cy="682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Ребенок кажется более замкнутым, отстраненным, встревоженным или подавленным, чем обычно?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10129480" y="4689038"/>
            <a:ext cx="3742611" cy="1285518"/>
          </a:xfrm>
          <a:prstGeom prst="roundRect">
            <a:avLst>
              <a:gd name="adj" fmla="val 9954"/>
            </a:avLst>
          </a:prstGeom>
          <a:solidFill>
            <a:srgbClr val="EEEFF5"/>
          </a:solidFill>
          <a:ln/>
          <a:effectLst>
            <a:outerShdw blurRad="34290" dist="1651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10271641" y="4831199"/>
            <a:ext cx="1870829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Потеря интереса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0271641" y="5150168"/>
            <a:ext cx="3458289" cy="682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Замечается ли потеря интереса к любимым занятиям? Снизилась ли успеваемость в школе?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244709" y="6116717"/>
            <a:ext cx="7627382" cy="1058108"/>
          </a:xfrm>
          <a:prstGeom prst="roundRect">
            <a:avLst>
              <a:gd name="adj" fmla="val 12094"/>
            </a:avLst>
          </a:prstGeom>
          <a:solidFill>
            <a:srgbClr val="EEEFF5"/>
          </a:solidFill>
          <a:ln/>
          <a:effectLst>
            <a:outerShdw blurRad="34290" dist="1651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6386870" y="6258878"/>
            <a:ext cx="1870829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Скрытность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6386870" y="6577846"/>
            <a:ext cx="7343061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Ребенок увиливает от ответов взрослого о своих делах? Резко меняет тему при упоминании школы?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244709" y="7334726"/>
            <a:ext cx="7627382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Если вы ответили «да» на более чем 2 </a:t>
            </a:r>
            <a:r>
              <a:rPr lang="en-US" sz="1600" dirty="0" err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пункта</a:t>
            </a: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–</a:t>
            </a:r>
            <a:endParaRPr lang="ru-RU" sz="1600" dirty="0">
              <a:solidFill>
                <a:srgbClr val="27252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это серьезный повод задуматься и начать действовать.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737235"/>
            <a:ext cx="9190434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ПОГОВОРИТЕ СО СВОИМ РЕБЕНКОМ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09" y="1858328"/>
            <a:ext cx="3613785" cy="54206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520844" y="1990487"/>
            <a:ext cx="618363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РЕКОМЕНДАЦИИ ПО ПРОВЕДЕНИЮ РАЗГОВОРА: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5520844" y="2491740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Выберите спокойное время и место, где никто не будет вас прерывать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5520844" y="3164562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Начните с общих вопросов о школе, друзьях, настроении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5520844" y="3534132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Проявляйте терпение и не торопите ребенка с ответами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5520844" y="3903702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Будьте внимательным слушателем, не перебивайте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5520844" y="4273272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Сохраняйте спокойствие, даже если услышите что-то тревожное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5520844" y="4946095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Избегайте обвинений и критики в адрес ребенка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520844" y="5315665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Заверьте ребенка, что вы на его стороне и поможете разрешить ситуацию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805166" y="6135410"/>
            <a:ext cx="6041350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Чем больше эмоций вы проявите в ответ на то, что он вам говорит, тем меньше вероятность, что ребенок откроется вам в будущем.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5520844" y="6135410"/>
            <a:ext cx="22860" cy="909757"/>
          </a:xfrm>
          <a:prstGeom prst="rect">
            <a:avLst/>
          </a:prstGeom>
          <a:solidFill>
            <a:srgbClr val="7068F4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240631"/>
            <a:ext cx="11668482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ПОГОВОРИТЕ С КЛАССНЫМ РУКОВОДИТЕЛЕМ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09" y="2361724"/>
            <a:ext cx="5343763" cy="33335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8309" y="5908477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Независимо от того, сказал ли вам ваш ребенок прямо, что над ним издеваются, или вы чувствуете, что что-то не так, не бойтесь поговорить с учителем.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554039" y="2338030"/>
            <a:ext cx="6325672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КАК ПОСТРОИТЬ ЭФФЕКТИВНЫЙ ДИАЛОГ С ПЕДАГОГОМ: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7554039" y="3150989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Договоритесь о личной встрече, а не обсуждайте проблему по телефону или при других родителях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546419" y="4193381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Подготовьте конкретные примеры изменений в поведении ребенка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546419" y="4866203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Спросите, не заметил ли классный руководитель что-нибудь тревожное в поведении вашего ребенка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546419" y="5783461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Узнайте, как ваш ребенок взаимодействует с другими учениками во время уроков и перемен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546419" y="6668369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Вместе разработайте план действий по улучшению ситуации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7546419" y="7341191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Договоритесь о регулярной обратной связи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263848"/>
            <a:ext cx="8105775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СОЗДАЙТЕ БЕЗОПАСНОЕ МЕСТО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58309" y="2361248"/>
            <a:ext cx="393692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РАССКАЖИТЕ СВОЮ ИСТОРИЮ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18459" y="2928818"/>
            <a:ext cx="5674765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Поделитесь с ребенком своим опытом столкновения с буллингом или историей знакомого, кто стал жертвой издевательств и смог преодолеть эту ситуацию.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18459" y="4444129"/>
            <a:ext cx="567476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Ваш откровенный разговор может помочь ребенку больше рассказывать вам о том, что происходит в школе.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037672" y="2205395"/>
            <a:ext cx="538722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8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КАК СОЗДАТЬ БЕЗОПАСНУЮ СРЕДУ ДОМА: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037672" y="2706648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Проводите больше времени вместе, занимаясь приятными для ребенка делами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037672" y="3379470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Поддерживайте увлечения и хобби вашего ребенка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037672" y="3749040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Поощряйте дружбу с позитивными сверстниками вне школы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037672" y="4421862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Научите ребенка техникам релаксации и управления стрессом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037672" y="5094684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Помогите ему развить уверенность в себе через занятия, в которых он успешен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037672" y="5767506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Никогда не обвиняйте ребенка в том, что над ним издеваются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037672" y="6440329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Подчеркивайте его сильные стороны и достижения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933093"/>
            <a:ext cx="13113782" cy="1247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ОБРАТИТЕСЬ ЗА ПРОФЕССИОНАЛЬНОЙ ПОМОЩЬЮ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58309" y="2635091"/>
            <a:ext cx="6325672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Как бы нам ни хотелось самим решать проблемы наших детей, иногда лучше обратиться за помощью к профессионалу. Ваш ребенок может чувствовать себя более комфортно, рассказывая психологу о проблемах, с которыми он столкнулся.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58309" y="4340900"/>
            <a:ext cx="555486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СПЕЦИАЛИСТЫ, КОТОРЫЕ МОГУТ ПОМОЧЬ: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58309" y="4842153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Школьный психолог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309" y="5211723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Детский психолог в медицинском учреждении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58309" y="5581293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Психотерапевт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58309" y="5950863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Специалисты кризисных центров для подростков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554039" y="2654022"/>
            <a:ext cx="2930723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АКТИВНЫЕ ДЕЙСТВИЯ: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554039" y="3155275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3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Если издевательства не прекращаются, несмотря на вашу работу с ребенком и школой, предпримите более решительные шаги: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554039" y="4235648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Поговорите с родителями хулигана (в присутствии педагога)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554039" y="4908471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Доведите проблему до школьного совета или администрации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54039" y="5581293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Обратитесь в вышестоящие органы образования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554039" y="5950863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случае физического насилия не бойтесь обратиться в правоохранительные органы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554039" y="6623685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Рассмотрите возможность перевода ребенка в другой класс или школу, если другие меры не помогают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603171"/>
            <a:ext cx="6203037" cy="59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СПАСИБО ЗА ВНИМАНИЕ!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244709" y="1555671"/>
            <a:ext cx="2392442" cy="59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54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87%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6256020" y="2374940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Детей-жертв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244709" y="2779038"/>
            <a:ext cx="2392442" cy="864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Скрывают от взрослых факты буллинга из-за страха или стыда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8862179" y="1555671"/>
            <a:ext cx="2392442" cy="59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54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60%</a:t>
            </a:r>
            <a:endParaRPr lang="en-US" sz="5400" dirty="0"/>
          </a:p>
        </p:txBody>
      </p:sp>
      <p:sp>
        <p:nvSpPr>
          <p:cNvPr id="8" name="Text 5"/>
          <p:cNvSpPr/>
          <p:nvPr/>
        </p:nvSpPr>
        <p:spPr>
          <a:xfrm>
            <a:off x="8873490" y="2374940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Случаев буллинга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8862179" y="2779038"/>
            <a:ext cx="2392442" cy="864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Можно предотвратить при своевременном вмешательстве взрослых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1479649" y="1555671"/>
            <a:ext cx="2392442" cy="59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54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3X</a:t>
            </a:r>
            <a:endParaRPr lang="en-US" sz="5400" dirty="0"/>
          </a:p>
        </p:txBody>
      </p:sp>
      <p:sp>
        <p:nvSpPr>
          <p:cNvPr id="11" name="Text 8"/>
          <p:cNvSpPr/>
          <p:nvPr/>
        </p:nvSpPr>
        <p:spPr>
          <a:xfrm>
            <a:off x="11490960" y="2374940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Выше риск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11479649" y="2779038"/>
            <a:ext cx="2392442" cy="864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Развития депрессии и тревожных расстройств у жертв буллинга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9087207" y="4411028"/>
            <a:ext cx="2392442" cy="59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54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100%</a:t>
            </a:r>
            <a:endParaRPr lang="en-US" sz="5400" dirty="0"/>
          </a:p>
        </p:txBody>
      </p:sp>
      <p:sp>
        <p:nvSpPr>
          <p:cNvPr id="14" name="Text 11"/>
          <p:cNvSpPr/>
          <p:nvPr/>
        </p:nvSpPr>
        <p:spPr>
          <a:xfrm>
            <a:off x="8873490" y="5002887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Детей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8862179" y="5406985"/>
            <a:ext cx="2392442" cy="864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Заслуживают защиты и безопасной среды для развития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6244709" y="6860856"/>
            <a:ext cx="7627382" cy="1152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ru-RU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</a:t>
            </a:r>
            <a:r>
              <a:rPr lang="en-US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уллинг не прекращается сам по себе. Только активное вмешательство взрослых, поддержка ребенка и системный подход к решению проблемы могут изменить ситуацию.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1092</Words>
  <Application>Microsoft Office PowerPoint</Application>
  <PresentationFormat>Произвольный</PresentationFormat>
  <Paragraphs>155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Barlow Bold</vt:lpstr>
      <vt:lpstr>Wingdings</vt:lpstr>
      <vt:lpstr>Montserrat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Кристина Жмырко</cp:lastModifiedBy>
  <cp:revision>2</cp:revision>
  <dcterms:created xsi:type="dcterms:W3CDTF">2025-06-29T09:23:51Z</dcterms:created>
  <dcterms:modified xsi:type="dcterms:W3CDTF">2025-06-29T09:46:37Z</dcterms:modified>
</cp:coreProperties>
</file>