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7" r:id="rId2"/>
    <p:sldId id="276" r:id="rId3"/>
    <p:sldId id="284" r:id="rId4"/>
    <p:sldId id="281" r:id="rId5"/>
    <p:sldId id="260" r:id="rId6"/>
    <p:sldId id="271" r:id="rId7"/>
    <p:sldId id="264" r:id="rId8"/>
    <p:sldId id="265" r:id="rId9"/>
    <p:sldId id="268" r:id="rId10"/>
    <p:sldId id="279" r:id="rId11"/>
    <p:sldId id="285" r:id="rId12"/>
    <p:sldId id="280" r:id="rId13"/>
    <p:sldId id="267" r:id="rId14"/>
    <p:sldId id="273" r:id="rId15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00A8"/>
    <a:srgbClr val="000066"/>
    <a:srgbClr val="FF9900"/>
    <a:srgbClr val="A50021"/>
    <a:srgbClr val="B3580D"/>
    <a:srgbClr val="008000"/>
    <a:srgbClr val="99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7" autoAdjust="0"/>
    <p:restoredTop sz="94617" autoAdjust="0"/>
  </p:normalViewPr>
  <p:slideViewPr>
    <p:cSldViewPr>
      <p:cViewPr varScale="1">
        <p:scale>
          <a:sx n="102" d="100"/>
          <a:sy n="102" d="100"/>
        </p:scale>
        <p:origin x="240" y="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616959D-4708-49C0-A2BF-1D5FDE541055}" type="datetimeFigureOut">
              <a:rPr lang="ru-RU"/>
              <a:pPr>
                <a:defRPr/>
              </a:pPr>
              <a:t>17.06.2026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D0377D-4389-45B7-B656-A2B5E6539C4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147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234439-29CC-4F07-91A5-C06DE0D4872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410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508E2C-B08B-4908-8DAA-70F4D1F9D54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5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997DC7-F308-471F-955F-A75C094CF22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88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76E57-BB28-4342-BEC0-B82A513427A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80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B4DA85-797A-42DC-9128-5E3D9569FE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74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9B5312-B90E-4429-9E5C-907C8690928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328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A3E95-DB8A-4B3D-8F93-957C8F5523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526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47DA81-6217-4F05-888C-57ACFFC1B7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056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1AB6B8-3100-4960-AE32-A4FE7C89010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FF0A7A-0A89-45EC-8995-B8285309619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30098-4F1D-44A9-99EF-97C09287B52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866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84441-591E-434F-98BE-4FACC17ADE1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706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A274CC-09C1-41C7-9C14-7079BEB7543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735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8DEF6B-7D3C-4EBB-ADF2-11223F465CF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525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77729D-E0A4-4024-894B-EB70E038F84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818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1A68D-8465-49C3-B0BB-C1CCE3AA6D9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686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6CF8030-3EE2-4C52-87EB-67496F68E72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11.jpeg"/><Relationship Id="rId4" Type="http://schemas.openxmlformats.org/officeDocument/2006/relationships/slide" Target="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1224135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0066"/>
                </a:solidFill>
              </a:rPr>
              <a:t>Родительское собрание: «Первый раз в первый класс. Советы и рекомендации родителям»</a:t>
            </a:r>
            <a:endParaRPr lang="ru-RU" sz="3600" b="1" dirty="0">
              <a:solidFill>
                <a:srgbClr val="000066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132856"/>
            <a:ext cx="7376864" cy="472514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pPr algn="r"/>
            <a:r>
              <a:rPr lang="ru-RU" sz="2000" dirty="0" smtClean="0"/>
              <a:t>Подготовила:</a:t>
            </a:r>
          </a:p>
          <a:p>
            <a:pPr algn="r"/>
            <a:r>
              <a:rPr lang="ru-RU" sz="2000" dirty="0" smtClean="0"/>
              <a:t>Педагог-психолог </a:t>
            </a:r>
            <a:r>
              <a:rPr lang="ru-RU" sz="2000" smtClean="0"/>
              <a:t>: </a:t>
            </a:r>
            <a:r>
              <a:rPr lang="ru-RU" sz="2000" smtClean="0"/>
              <a:t>Голуб Д</a:t>
            </a:r>
            <a:r>
              <a:rPr lang="ru-RU" sz="2000" smtClean="0"/>
              <a:t>.А.</a:t>
            </a:r>
            <a:endParaRPr lang="ru-RU" sz="2000" dirty="0" smtClean="0"/>
          </a:p>
        </p:txBody>
      </p:sp>
      <p:pic>
        <p:nvPicPr>
          <p:cNvPr id="5" name="Picture 2" descr="https://klimovsksch6.edumsko.ru/uploads/3000/2358/section/142982/1609/sbp_1.png?14743595741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778" y="2276872"/>
            <a:ext cx="5601547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251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928992" cy="3227229"/>
          </a:xfrm>
        </p:spPr>
        <p:txBody>
          <a:bodyPr/>
          <a:lstStyle/>
          <a:p>
            <a:pPr lvl="0" eaLnBrk="1" hangingPunct="1"/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  <a:t>«Быть готовым к школе – не значит уметь читать, писать и считать. 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  <a:t>	Быть готовым к школе –  значит быть готовым всему этому научиться».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  <a:t/>
            </a:r>
            <a:b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  <a:t>доктор психологических наук, 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  <a:t>Леонид Абрамович </a:t>
            </a:r>
            <a:r>
              <a:rPr kumimoji="0" lang="ru-RU" sz="2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  <a:t>Венгер</a:t>
            </a: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  <a:t/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anose="020B0604020202020204" pitchFamily="34" charset="0"/>
              </a:rPr>
            </a:br>
            <a:endParaRPr lang="ru-RU" sz="2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8155" y="3559886"/>
            <a:ext cx="4667689" cy="326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1" y="404812"/>
            <a:ext cx="4859907" cy="532844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400" dirty="0" smtClean="0"/>
              <a:t> </a:t>
            </a:r>
            <a:r>
              <a:rPr lang="ru-RU" b="1" dirty="0" smtClean="0">
                <a:solidFill>
                  <a:srgbClr val="000066"/>
                </a:solidFill>
              </a:rPr>
              <a:t>Психологическая готовность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i="1" dirty="0" smtClean="0">
                <a:solidFill>
                  <a:srgbClr val="000066"/>
                </a:solidFill>
              </a:rPr>
              <a:t>Интеллектуальная, мотивационная, волевая, коммуникативная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ru-RU" b="1" dirty="0" smtClean="0">
                <a:solidFill>
                  <a:srgbClr val="000066"/>
                </a:solidFill>
              </a:rPr>
              <a:t>Физическая готовность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i="1" dirty="0" smtClean="0">
                <a:solidFill>
                  <a:srgbClr val="000066"/>
                </a:solidFill>
              </a:rPr>
              <a:t>Здоровье, моторика рук, движения, возраст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ru-RU" sz="2600" i="1" dirty="0" smtClean="0">
              <a:solidFill>
                <a:srgbClr val="000066"/>
              </a:solidFill>
            </a:endParaRPr>
          </a:p>
        </p:txBody>
      </p:sp>
      <p:pic>
        <p:nvPicPr>
          <p:cNvPr id="4099" name="Picture 3" descr="Девочка с поднятой рукой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040" y="404812"/>
            <a:ext cx="3960440" cy="4679653"/>
          </a:xfrm>
        </p:spPr>
      </p:pic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252413" y="5084465"/>
            <a:ext cx="8712200" cy="1773535"/>
          </a:xfrm>
          <a:prstGeom prst="ellipse">
            <a:avLst/>
          </a:prstGeom>
          <a:gradFill rotWithShape="1">
            <a:gsLst>
              <a:gs pos="0">
                <a:srgbClr val="00FFFF">
                  <a:gamma/>
                  <a:shade val="39216"/>
                  <a:invGamma/>
                </a:srgbClr>
              </a:gs>
              <a:gs pos="50000">
                <a:srgbClr val="00FFFF">
                  <a:alpha val="37000"/>
                </a:srgbClr>
              </a:gs>
              <a:gs pos="100000">
                <a:srgbClr val="00FFFF">
                  <a:gamma/>
                  <a:shade val="39216"/>
                  <a:invGamma/>
                </a:srgbClr>
              </a:gs>
            </a:gsLst>
            <a:lin ang="5400000" scaled="1"/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>
              <a:latin typeface="Arial" charset="0"/>
            </a:endParaRP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  <a:latin typeface="Arial" charset="0"/>
              </a:rPr>
              <a:t>Оправдание детских и родительских ожиданий 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  <a:latin typeface="Arial" charset="0"/>
              </a:rPr>
              <a:t>зависят от того, как ребенок </a:t>
            </a:r>
          </a:p>
          <a:p>
            <a:pPr>
              <a:defRPr/>
            </a:pPr>
            <a:r>
              <a:rPr lang="ru-RU" dirty="0">
                <a:solidFill>
                  <a:srgbClr val="000066"/>
                </a:solidFill>
                <a:latin typeface="Arial" charset="0"/>
              </a:rPr>
              <a:t>психологически подготовлен к школе</a:t>
            </a:r>
          </a:p>
          <a:p>
            <a:pPr>
              <a:defRPr/>
            </a:pPr>
            <a:endParaRPr lang="ru-RU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11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260350"/>
            <a:ext cx="8604448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b="1" dirty="0" smtClean="0">
                <a:solidFill>
                  <a:srgbClr val="000066"/>
                </a:solidFill>
              </a:rPr>
              <a:t/>
            </a:r>
            <a:br>
              <a:rPr lang="ru-RU" sz="2800" b="1" dirty="0" smtClean="0">
                <a:solidFill>
                  <a:srgbClr val="000066"/>
                </a:solidFill>
              </a:rPr>
            </a:br>
            <a:r>
              <a:rPr lang="ru-RU" sz="2800" b="1" dirty="0" smtClean="0">
                <a:solidFill>
                  <a:srgbClr val="000066"/>
                </a:solidFill>
              </a:rPr>
              <a:t>Что  такое психологическая готовность к школе и можно ли ее сформировать</a:t>
            </a:r>
            <a:r>
              <a:rPr lang="ru-RU" sz="2800" dirty="0" smtClean="0"/>
              <a:t>? </a:t>
            </a:r>
            <a:br>
              <a:rPr lang="ru-RU" sz="2800" dirty="0" smtClean="0"/>
            </a:br>
            <a:endParaRPr lang="ru-RU" sz="2800" dirty="0" smtClean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684213" y="5203825"/>
            <a:ext cx="7086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sz="180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8196" name="Rectangle 8"/>
          <p:cNvSpPr>
            <a:spLocks noChangeArrowheads="1"/>
          </p:cNvSpPr>
          <p:nvPr/>
        </p:nvSpPr>
        <p:spPr bwMode="auto">
          <a:xfrm>
            <a:off x="323850" y="1516063"/>
            <a:ext cx="8496300" cy="1604962"/>
          </a:xfrm>
          <a:prstGeom prst="rect">
            <a:avLst/>
          </a:prstGeom>
          <a:solidFill>
            <a:srgbClr val="CCFFFF"/>
          </a:solidFill>
          <a:ln w="76200">
            <a:solidFill>
              <a:srgbClr val="FFCC0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b="1" i="1" u="sng" dirty="0">
                <a:solidFill>
                  <a:srgbClr val="000066"/>
                </a:solidFill>
                <a:latin typeface="Arial" panose="020B0604020202020204" pitchFamily="34" charset="0"/>
              </a:rPr>
              <a:t>Психологическая готовность</a:t>
            </a:r>
            <a:r>
              <a:rPr lang="ru-RU" i="1" dirty="0">
                <a:solidFill>
                  <a:srgbClr val="000066"/>
                </a:solidFill>
                <a:latin typeface="Arial" panose="020B0604020202020204" pitchFamily="34" charset="0"/>
              </a:rPr>
              <a:t> это необходимый и достаточный уровень психического развития ребенка для начала освоения школьной учебной программы в условиях обучения в группе сверстников</a:t>
            </a:r>
            <a:r>
              <a:rPr lang="ru-RU" b="1" dirty="0">
                <a:solidFill>
                  <a:srgbClr val="000066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8197" name="Rectangle 13"/>
          <p:cNvSpPr>
            <a:spLocks noChangeArrowheads="1"/>
          </p:cNvSpPr>
          <p:nvPr/>
        </p:nvSpPr>
        <p:spPr bwMode="auto">
          <a:xfrm>
            <a:off x="252413" y="3716338"/>
            <a:ext cx="3743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sz="1800" b="1" dirty="0">
                <a:solidFill>
                  <a:srgbClr val="000066"/>
                </a:solidFill>
                <a:latin typeface="Arial" panose="020B0604020202020204" pitchFamily="34" charset="0"/>
              </a:rPr>
              <a:t>Психологическая готовность к школе возникает у детей не сама по себе, </a:t>
            </a:r>
          </a:p>
          <a:p>
            <a:pPr eaLnBrk="1" hangingPunct="1"/>
            <a:r>
              <a:rPr lang="ru-RU" sz="1800" b="1" dirty="0">
                <a:solidFill>
                  <a:srgbClr val="000066"/>
                </a:solidFill>
                <a:latin typeface="Arial" panose="020B0604020202020204" pitchFamily="34" charset="0"/>
              </a:rPr>
              <a:t>а образуется постепенно: </a:t>
            </a:r>
          </a:p>
        </p:txBody>
      </p:sp>
      <p:sp>
        <p:nvSpPr>
          <p:cNvPr id="8198" name="Rectangle 15"/>
          <p:cNvSpPr>
            <a:spLocks noChangeArrowheads="1"/>
          </p:cNvSpPr>
          <p:nvPr/>
        </p:nvSpPr>
        <p:spPr bwMode="auto">
          <a:xfrm>
            <a:off x="4500563" y="3357563"/>
            <a:ext cx="4105275" cy="29527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12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в играх, </a:t>
            </a:r>
          </a:p>
          <a:p>
            <a:pPr algn="l" eaLnBrk="1" hangingPunct="1">
              <a:lnSpc>
                <a:spcPct val="12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в труде, </a:t>
            </a:r>
          </a:p>
          <a:p>
            <a:pPr algn="l" eaLnBrk="1" hangingPunct="1"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в общении со взрослыми </a:t>
            </a:r>
          </a:p>
          <a:p>
            <a:pPr algn="l" eaLnBrk="1" hangingPunct="1"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    и сверстниками,</a:t>
            </a:r>
          </a:p>
          <a:p>
            <a:pPr algn="l" eaLnBrk="1" hangingPunct="1">
              <a:lnSpc>
                <a:spcPct val="120000"/>
              </a:lnSpc>
              <a:buClr>
                <a:srgbClr val="FF9900"/>
              </a:buClr>
              <a:buFont typeface="Wingdings" panose="05000000000000000000" pitchFamily="2" charset="2"/>
              <a:buChar char="v"/>
            </a:pPr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 в процессе формирования </a:t>
            </a:r>
          </a:p>
          <a:p>
            <a:pPr algn="l" eaLnBrk="1" hangingPunct="1">
              <a:lnSpc>
                <a:spcPct val="120000"/>
              </a:lnSpc>
              <a:buClr>
                <a:srgbClr val="FF9900"/>
              </a:buClr>
            </a:pPr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    традиционных </a:t>
            </a:r>
          </a:p>
          <a:p>
            <a:pPr algn="l" eaLnBrk="1" hangingPunct="1"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    школьных навыков</a:t>
            </a:r>
          </a:p>
          <a:p>
            <a:pPr algn="l" eaLnBrk="1" hangingPunct="1"/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    (письма, счет, чтения)</a:t>
            </a:r>
            <a:b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</a:br>
            <a:endParaRPr lang="ru-RU" sz="20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75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1" descr="Мальчикбезф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2566">
            <a:off x="827088" y="1412875"/>
            <a:ext cx="21780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28600"/>
            <a:ext cx="8229600" cy="752475"/>
          </a:xfrm>
        </p:spPr>
        <p:txBody>
          <a:bodyPr/>
          <a:lstStyle/>
          <a:p>
            <a:pPr algn="l"/>
            <a:r>
              <a:rPr lang="ru-RU" sz="2800" b="1" smtClean="0">
                <a:solidFill>
                  <a:srgbClr val="000066"/>
                </a:solidFill>
                <a:latin typeface="Arial" panose="020B0604020202020204" pitchFamily="34" charset="0"/>
              </a:rPr>
              <a:t>Составляющие психологической готовности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sz="2000" b="1" smtClean="0"/>
              <a:t/>
            </a:r>
            <a:br>
              <a:rPr lang="ru-RU" sz="2000" b="1" smtClean="0"/>
            </a:br>
            <a:r>
              <a:rPr lang="ru-RU" sz="2000" b="1" smtClean="0"/>
              <a:t> </a:t>
            </a:r>
            <a:br>
              <a:rPr lang="ru-RU" sz="2000" b="1" smtClean="0"/>
            </a:br>
            <a:endParaRPr lang="ru-RU" sz="2000" b="1" smtClean="0"/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3733800" y="5105400"/>
            <a:ext cx="4572000" cy="990600"/>
          </a:xfrm>
          <a:prstGeom prst="ellipse">
            <a:avLst/>
          </a:prstGeom>
          <a:solidFill>
            <a:srgbClr val="A0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sz="1800" b="1">
                <a:latin typeface="Arial" panose="020B0604020202020204" pitchFamily="34" charset="0"/>
                <a:cs typeface="Arial" panose="020B0604020202020204" pitchFamily="34" charset="0"/>
              </a:rPr>
              <a:t>Эмоционально-волевая готовность</a:t>
            </a: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3810000" y="3810000"/>
            <a:ext cx="44958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ru-RU" sz="1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ru-RU" sz="1800" b="1">
                <a:latin typeface="Arial" panose="020B0604020202020204" pitchFamily="34" charset="0"/>
                <a:cs typeface="Arial" panose="020B0604020202020204" pitchFamily="34" charset="0"/>
              </a:rPr>
              <a:t>Мотивационная готовность</a:t>
            </a:r>
          </a:p>
          <a:p>
            <a:pPr eaLnBrk="1" hangingPunct="1"/>
            <a:endParaRPr lang="ru-RU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3810000" y="2590800"/>
            <a:ext cx="4572000" cy="990600"/>
          </a:xfrm>
          <a:prstGeom prst="ellipse">
            <a:avLst/>
          </a:prstGeom>
          <a:solidFill>
            <a:srgbClr val="E27F6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Интеллектуальная готовность</a:t>
            </a:r>
            <a:b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3810000" y="1295400"/>
            <a:ext cx="4572000" cy="990600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Личностно-социальная готовность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 descr="С глобусом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8413" y="765175"/>
            <a:ext cx="3590925" cy="3455988"/>
          </a:xfrm>
        </p:spPr>
      </p:pic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468313" y="836613"/>
            <a:ext cx="48260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70000"/>
              </a:lnSpc>
            </a:pPr>
            <a:endParaRPr lang="ru-RU" b="1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468313" y="692150"/>
            <a:ext cx="4572000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rgbClr val="000066"/>
                </a:solidFill>
                <a:latin typeface="Arial" panose="020B0604020202020204" pitchFamily="34" charset="0"/>
              </a:rPr>
              <a:t>Умеет ли ребенок общаться с 	детьми. </a:t>
            </a:r>
          </a:p>
          <a:p>
            <a:pPr algn="l"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rgbClr val="000066"/>
                </a:solidFill>
                <a:latin typeface="Arial" panose="020B0604020202020204" pitchFamily="34" charset="0"/>
              </a:rPr>
              <a:t>Проявляет ли инициативу в 	общении или ждет, когда его 	позовут другие ребята. </a:t>
            </a:r>
          </a:p>
          <a:p>
            <a:pPr algn="l"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rgbClr val="000066"/>
                </a:solidFill>
                <a:latin typeface="Arial" panose="020B0604020202020204" pitchFamily="34" charset="0"/>
              </a:rPr>
              <a:t>Чувствует ли принятые в обществе 	нормы общения, </a:t>
            </a:r>
          </a:p>
          <a:p>
            <a:pPr algn="l"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rgbClr val="000066"/>
                </a:solidFill>
                <a:latin typeface="Arial" panose="020B0604020202020204" pitchFamily="34" charset="0"/>
              </a:rPr>
              <a:t>Готов ли учитывать интересы 	других детей или 	коллективные интересы, 	умеет ли отстаивать свое 	мнение. </a:t>
            </a:r>
          </a:p>
          <a:p>
            <a:pPr algn="l"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rgbClr val="000066"/>
                </a:solidFill>
                <a:latin typeface="Arial" panose="020B0604020202020204" pitchFamily="34" charset="0"/>
              </a:rPr>
              <a:t>Чувствует ли разницу в общении с 	детьми, учителями и другими 	взрослыми, родителями.</a:t>
            </a:r>
            <a:r>
              <a:rPr lang="ru-RU" sz="1800" dirty="0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9221" name="Rectangle 8"/>
          <p:cNvSpPr>
            <a:spLocks noChangeArrowheads="1"/>
          </p:cNvSpPr>
          <p:nvPr/>
        </p:nvSpPr>
        <p:spPr bwMode="auto">
          <a:xfrm>
            <a:off x="557213" y="188913"/>
            <a:ext cx="73739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b="1">
                <a:solidFill>
                  <a:srgbClr val="000066"/>
                </a:solidFill>
                <a:latin typeface="Arial" panose="020B0604020202020204" pitchFamily="34" charset="0"/>
              </a:rPr>
              <a:t>Личностно-социальная готовность</a:t>
            </a:r>
          </a:p>
        </p:txBody>
      </p:sp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827088" y="5013325"/>
            <a:ext cx="8064500" cy="161607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sz="2000" b="1">
                <a:solidFill>
                  <a:srgbClr val="000066"/>
                </a:solidFill>
              </a:rPr>
              <a:t>У малыша к моменту поступления в школу должен  быть достаточно разнообразный опыт общения с незнакомыми людьми. Необходимо дать ему возможность самому установить контакты с окружающими в поликлинике, на детской площадке, в магазине и пр.</a:t>
            </a:r>
          </a:p>
        </p:txBody>
      </p:sp>
      <p:pic>
        <p:nvPicPr>
          <p:cNvPr id="9223" name="Рисунок 14" descr="psy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013325"/>
            <a:ext cx="3619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7772400" cy="639762"/>
          </a:xfrm>
        </p:spPr>
        <p:txBody>
          <a:bodyPr/>
          <a:lstStyle/>
          <a:p>
            <a:r>
              <a:rPr lang="ru-RU" sz="2800" b="1" smtClean="0">
                <a:solidFill>
                  <a:srgbClr val="000066"/>
                </a:solidFill>
              </a:rPr>
              <a:t>Интеллектуальная готовность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4719638"/>
            <a:ext cx="8497888" cy="2138362"/>
          </a:xfrm>
          <a:solidFill>
            <a:srgbClr val="CCFFCC"/>
          </a:solidFill>
        </p:spPr>
        <p:txBody>
          <a:bodyPr/>
          <a:lstStyle/>
          <a:p>
            <a:pPr>
              <a:lnSpc>
                <a:spcPct val="80000"/>
              </a:lnSpc>
            </a:pPr>
            <a:endParaRPr lang="ru-RU" sz="800" b="1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 dirty="0" smtClean="0"/>
              <a:t>	 </a:t>
            </a:r>
            <a:r>
              <a:rPr lang="ru-RU" sz="2000" b="1" dirty="0" smtClean="0"/>
              <a:t>Умение писать, читать, считать, решать элементарные задачки, это лишь навыки, которым можно научить.  Не подавляйте исследовательский интерес юного естествоиспытателя, тогда к моменту поступления в школу ему многое удастся постичь на собственном опыте. Учите ребенка самого искать ответы на свои бесконечные «почему»,  выстраивать причинно-следственные связи – одним словом, активно интересоваться окружающим миром.   </a:t>
            </a:r>
          </a:p>
        </p:txBody>
      </p:sp>
      <p:sp>
        <p:nvSpPr>
          <p:cNvPr id="10244" name="Rectangle 10"/>
          <p:cNvSpPr>
            <a:spLocks noChangeArrowheads="1"/>
          </p:cNvSpPr>
          <p:nvPr/>
        </p:nvSpPr>
        <p:spPr bwMode="auto">
          <a:xfrm>
            <a:off x="252413" y="1341438"/>
            <a:ext cx="36004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sz="1800" b="1">
              <a:solidFill>
                <a:srgbClr val="000066"/>
              </a:solidFill>
            </a:endParaRPr>
          </a:p>
        </p:txBody>
      </p:sp>
      <p:sp>
        <p:nvSpPr>
          <p:cNvPr id="10245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755650" y="1006822"/>
            <a:ext cx="3810000" cy="3790603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1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Умение думать, анализировать, делать выводы. </a:t>
            </a:r>
          </a:p>
          <a:p>
            <a:pPr>
              <a:lnSpc>
                <a:spcPct val="80000"/>
              </a:lnSpc>
              <a:buClr>
                <a:srgbClr val="990000"/>
              </a:buClr>
              <a:buFont typeface="Wingdings" panose="05000000000000000000" pitchFamily="2" charset="2"/>
              <a:buNone/>
            </a:pPr>
            <a:endParaRPr lang="ru-RU" sz="1800" b="1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1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Развитие речи, словарный запас и способность рассказывать что-то на доступные темы, в том числе и элементарные сведения о себе.</a:t>
            </a:r>
          </a:p>
          <a:p>
            <a:pPr>
              <a:lnSpc>
                <a:spcPct val="80000"/>
              </a:lnSpc>
              <a:buClr>
                <a:srgbClr val="990000"/>
              </a:buClr>
              <a:buFont typeface="Wingdings" panose="05000000000000000000" pitchFamily="2" charset="2"/>
              <a:buNone/>
            </a:pPr>
            <a:endParaRPr lang="ru-RU" sz="1800" b="1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1800" b="1" dirty="0" smtClean="0">
                <a:solidFill>
                  <a:srgbClr val="000066"/>
                </a:solidFill>
                <a:latin typeface="Arial" panose="020B0604020202020204" pitchFamily="34" charset="0"/>
              </a:rPr>
              <a:t>Способность к концентрации внимания, умение строить логические связи, развитие памяти, мелкая моторика.   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800" dirty="0" smtClean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pic>
        <p:nvPicPr>
          <p:cNvPr id="10246" name="Picture 12" descr="Дети за компьютеро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908050"/>
            <a:ext cx="4105275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Рисунок 14" descr="ps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797425"/>
            <a:ext cx="4318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60350"/>
            <a:ext cx="7772400" cy="431800"/>
          </a:xfrm>
        </p:spPr>
        <p:txBody>
          <a:bodyPr/>
          <a:lstStyle/>
          <a:p>
            <a:r>
              <a:rPr lang="ru-RU" sz="2800" b="1" smtClean="0">
                <a:solidFill>
                  <a:srgbClr val="000066"/>
                </a:solidFill>
              </a:rPr>
              <a:t>Мотивационная готовность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b="1" smtClean="0"/>
              <a:t>          </a:t>
            </a:r>
            <a:r>
              <a:rPr lang="ru-RU" sz="2000" b="1" smtClean="0"/>
              <a:t/>
            </a:r>
            <a:br>
              <a:rPr lang="ru-RU" sz="2000" b="1" smtClean="0"/>
            </a:br>
            <a:r>
              <a:rPr lang="ru-RU" sz="2000" b="1" smtClean="0"/>
              <a:t>              </a:t>
            </a:r>
            <a:endParaRPr lang="ru-RU" sz="2000" b="1" i="1" smtClean="0"/>
          </a:p>
        </p:txBody>
      </p:sp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539750" y="3963988"/>
            <a:ext cx="813911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11269" name="Rectangle 10"/>
          <p:cNvSpPr>
            <a:spLocks noChangeArrowheads="1"/>
          </p:cNvSpPr>
          <p:nvPr/>
        </p:nvSpPr>
        <p:spPr bwMode="auto">
          <a:xfrm>
            <a:off x="539750" y="4071938"/>
            <a:ext cx="8280400" cy="278606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80000"/>
              </a:lnSpc>
            </a:pPr>
            <a:endParaRPr lang="ru-RU" sz="1600" b="1" dirty="0">
              <a:latin typeface="Arial" panose="020B0604020202020204" pitchFamily="34" charset="0"/>
            </a:endParaRPr>
          </a:p>
          <a:p>
            <a:pPr algn="l" eaLnBrk="1" hangingPunct="1"/>
            <a:r>
              <a:rPr lang="ru-RU" sz="2000" b="1" dirty="0"/>
              <a:t>Рассказывать о своих школьных годах, вспоминая смешные и поучительные случаи, читать вместе с ребенком книги о школе, рассказывать о школьных порядках, устроить малышу экскурсию по будущей школе, показав ему, где он будет учиться. Полезны занятия, которые развивают фантазию и воображение:  рисование, лепка, конструирование, а также самостоятельность  и упорство: занятия в кружках и секциях. </a:t>
            </a:r>
          </a:p>
          <a:p>
            <a:pPr algn="l" eaLnBrk="1" hangingPunct="1"/>
            <a:r>
              <a:rPr lang="ru-RU" b="1" dirty="0"/>
              <a:t> </a:t>
            </a:r>
          </a:p>
        </p:txBody>
      </p:sp>
      <p:sp>
        <p:nvSpPr>
          <p:cNvPr id="11270" name="Rectangle 12"/>
          <p:cNvSpPr>
            <a:spLocks noChangeArrowheads="1"/>
          </p:cNvSpPr>
          <p:nvPr/>
        </p:nvSpPr>
        <p:spPr bwMode="auto">
          <a:xfrm>
            <a:off x="323850" y="1052513"/>
            <a:ext cx="4564063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2" algn="l" eaLnBrk="1" hangingPunct="1"/>
            <a:endParaRPr lang="ru-RU" sz="2000" b="1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lvl="1" algn="l"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000066"/>
                </a:solidFill>
                <a:latin typeface="Arial" panose="020B0604020202020204" pitchFamily="34" charset="0"/>
              </a:rPr>
              <a:t>Познавательный интерес, желание узнавать что -то новое.</a:t>
            </a:r>
          </a:p>
          <a:p>
            <a:pPr lvl="1" algn="l" eaLnBrk="1" hangingPunct="1">
              <a:buClr>
                <a:srgbClr val="990000"/>
              </a:buClr>
              <a:buFont typeface="Wingdings" panose="05000000000000000000" pitchFamily="2" charset="2"/>
              <a:buNone/>
            </a:pPr>
            <a:endParaRPr lang="ru-RU" sz="2000" b="1" dirty="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lvl="1" algn="l" eaLnBrk="1" hangingPunct="1">
              <a:buClr>
                <a:srgbClr val="990000"/>
              </a:buClr>
              <a:buFont typeface="Wingdings" panose="05000000000000000000" pitchFamily="2" charset="2"/>
              <a:buChar char="v"/>
            </a:pPr>
            <a:r>
              <a:rPr lang="ru-RU" sz="2000" b="1" dirty="0" err="1">
                <a:solidFill>
                  <a:srgbClr val="000066"/>
                </a:solidFill>
                <a:latin typeface="Arial" panose="020B0604020202020204" pitchFamily="34" charset="0"/>
              </a:rPr>
              <a:t>Сформированность</a:t>
            </a:r>
            <a:r>
              <a:rPr lang="ru-RU" sz="2000" b="1" dirty="0">
                <a:solidFill>
                  <a:srgbClr val="000066"/>
                </a:solidFill>
                <a:latin typeface="Arial" panose="020B0604020202020204" pitchFamily="34" charset="0"/>
              </a:rPr>
              <a:t>  положительного отношения к школе, учителю, учебной деятельности, к самому себе</a:t>
            </a:r>
          </a:p>
        </p:txBody>
      </p:sp>
      <p:pic>
        <p:nvPicPr>
          <p:cNvPr id="11271" name="Picture 15" descr="смешные девочки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765175"/>
            <a:ext cx="3810000" cy="2881313"/>
          </a:xfrm>
        </p:spPr>
      </p:pic>
      <p:pic>
        <p:nvPicPr>
          <p:cNvPr id="11272" name="Рисунок 14" descr="psy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221163"/>
            <a:ext cx="4318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4213" y="260350"/>
            <a:ext cx="7772400" cy="358775"/>
          </a:xfrm>
        </p:spPr>
        <p:txBody>
          <a:bodyPr/>
          <a:lstStyle/>
          <a:p>
            <a:r>
              <a:rPr lang="ru-RU" sz="2800" b="1" smtClean="0">
                <a:solidFill>
                  <a:srgbClr val="000066"/>
                </a:solidFill>
              </a:rPr>
              <a:t>Эмоционально</a:t>
            </a:r>
            <a:r>
              <a:rPr lang="ru-RU" sz="2800" b="1" smtClean="0">
                <a:solidFill>
                  <a:srgbClr val="000066"/>
                </a:solidFill>
                <a:hlinkClick r:id="rId2" action="ppaction://hlinksldjump"/>
              </a:rPr>
              <a:t> </a:t>
            </a:r>
            <a:r>
              <a:rPr lang="ru-RU" sz="2800" b="1" smtClean="0">
                <a:solidFill>
                  <a:srgbClr val="000066"/>
                </a:solidFill>
              </a:rPr>
              <a:t>-</a:t>
            </a:r>
            <a:r>
              <a:rPr lang="ru-RU" sz="2800" b="1" smtClean="0">
                <a:solidFill>
                  <a:srgbClr val="000066"/>
                </a:solidFill>
                <a:hlinkClick r:id="rId3" action="ppaction://hlinksldjump"/>
              </a:rPr>
              <a:t> </a:t>
            </a:r>
            <a:r>
              <a:rPr lang="ru-RU" sz="2800" b="1" smtClean="0">
                <a:solidFill>
                  <a:srgbClr val="000066"/>
                </a:solidFill>
              </a:rPr>
              <a:t>волевая готовность</a:t>
            </a:r>
            <a:r>
              <a:rPr lang="ru-RU" sz="2800" b="1" smtClean="0">
                <a:solidFill>
                  <a:srgbClr val="000066"/>
                </a:solidFill>
                <a:hlinkClick r:id="rId4" action="ppaction://hlinksldjump"/>
              </a:rPr>
              <a:t> </a:t>
            </a:r>
            <a:r>
              <a:rPr lang="ru-RU" sz="2800" b="1" smtClean="0">
                <a:solidFill>
                  <a:srgbClr val="000066"/>
                </a:solidFill>
              </a:rPr>
              <a:t> к </a:t>
            </a:r>
            <a:r>
              <a:rPr lang="ru-RU" sz="2800" b="1" smtClean="0">
                <a:solidFill>
                  <a:srgbClr val="000066"/>
                </a:solidFill>
                <a:hlinkClick r:id="rId2" action="ppaction://hlinksldjump"/>
              </a:rPr>
              <a:t> </a:t>
            </a:r>
            <a:r>
              <a:rPr lang="ru-RU" sz="2800" b="1" smtClean="0">
                <a:solidFill>
                  <a:srgbClr val="000066"/>
                </a:solidFill>
              </a:rPr>
              <a:t>школе</a:t>
            </a:r>
          </a:p>
        </p:txBody>
      </p:sp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539750" y="5910263"/>
            <a:ext cx="888206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ru-RU"/>
          </a:p>
        </p:txBody>
      </p:sp>
      <p:pic>
        <p:nvPicPr>
          <p:cNvPr id="12292" name="Picture 9" descr="Девочка под партой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2125" y="785813"/>
            <a:ext cx="3143250" cy="3600450"/>
          </a:xfrm>
        </p:spPr>
      </p:pic>
      <p:sp>
        <p:nvSpPr>
          <p:cNvPr id="12293" name="Rectangle 10"/>
          <p:cNvSpPr>
            <a:spLocks noChangeArrowheads="1"/>
          </p:cNvSpPr>
          <p:nvPr/>
        </p:nvSpPr>
        <p:spPr bwMode="auto">
          <a:xfrm>
            <a:off x="395288" y="908050"/>
            <a:ext cx="45720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>
                <a:solidFill>
                  <a:srgbClr val="000066"/>
                </a:solidFill>
                <a:latin typeface="Arial" panose="020B0604020202020204" pitchFamily="34" charset="0"/>
              </a:rPr>
              <a:t>.</a:t>
            </a:r>
            <a:r>
              <a:rPr lang="ru-RU"/>
              <a:t> </a:t>
            </a:r>
          </a:p>
        </p:txBody>
      </p:sp>
      <p:sp>
        <p:nvSpPr>
          <p:cNvPr id="12294" name="Rectangle 11"/>
          <p:cNvSpPr>
            <a:spLocks noChangeArrowheads="1"/>
          </p:cNvSpPr>
          <p:nvPr/>
        </p:nvSpPr>
        <p:spPr bwMode="auto">
          <a:xfrm>
            <a:off x="539750" y="620713"/>
            <a:ext cx="4572000" cy="374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/>
            <a:r>
              <a:rPr lang="ru-RU" sz="2000">
                <a:solidFill>
                  <a:srgbClr val="FF3300"/>
                </a:solidFill>
                <a:latin typeface="Arial" panose="020B0604020202020204" pitchFamily="34" charset="0"/>
              </a:rPr>
              <a:t>*</a:t>
            </a:r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Способность управлять своими эмоциями и поведением;</a:t>
            </a:r>
          </a:p>
          <a:p>
            <a:pPr algn="l" eaLnBrk="1" hangingPunct="1"/>
            <a:endParaRPr lang="ru-RU" sz="200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l" eaLnBrk="1" hangingPunct="1"/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*Умение организовывать рабочее место и поддерживать порядок в нем;</a:t>
            </a:r>
          </a:p>
          <a:p>
            <a:pPr algn="l" eaLnBrk="1" hangingPunct="1"/>
            <a:endParaRPr lang="ru-RU" sz="200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l" eaLnBrk="1" hangingPunct="1"/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*Стремление преодолевать трудности;-</a:t>
            </a:r>
          </a:p>
          <a:p>
            <a:pPr algn="l" eaLnBrk="1" hangingPunct="1"/>
            <a:endParaRPr lang="ru-RU" sz="2000">
              <a:solidFill>
                <a:srgbClr val="000066"/>
              </a:solidFill>
              <a:latin typeface="Arial" panose="020B0604020202020204" pitchFamily="34" charset="0"/>
            </a:endParaRPr>
          </a:p>
          <a:p>
            <a:pPr algn="l" eaLnBrk="1" hangingPunct="1"/>
            <a:r>
              <a:rPr lang="ru-RU" sz="2000">
                <a:solidFill>
                  <a:srgbClr val="000066"/>
                </a:solidFill>
                <a:latin typeface="Arial" panose="020B0604020202020204" pitchFamily="34" charset="0"/>
              </a:rPr>
              <a:t>*Стремление к достижению результата своей деятельности.</a:t>
            </a:r>
          </a:p>
        </p:txBody>
      </p:sp>
      <p:sp>
        <p:nvSpPr>
          <p:cNvPr id="12295" name="Rectangle 12"/>
          <p:cNvSpPr>
            <a:spLocks noChangeArrowheads="1"/>
          </p:cNvSpPr>
          <p:nvPr/>
        </p:nvSpPr>
        <p:spPr bwMode="auto">
          <a:xfrm>
            <a:off x="320675" y="4437063"/>
            <a:ext cx="8643938" cy="2098675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 eaLnBrk="1" hangingPunct="1">
              <a:lnSpc>
                <a:spcPct val="7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Формированию этих качеств поможет игра!!!</a:t>
            </a:r>
          </a:p>
          <a:p>
            <a:pPr algn="l" eaLnBrk="1" hangingPunct="1">
              <a:lnSpc>
                <a:spcPct val="7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Игры учат спокойно дожидаться своей очереди, своего хода, с достоинством проигрывать, выстраивать свою стратегию и при этом учитывать постоянно меняющиеся обстоятельства и т.д.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Также необходимо приучать ребенка к смене деятельности, режиму дня.</a:t>
            </a:r>
          </a:p>
          <a:p>
            <a:pPr algn="l" eaLnBrk="1" hangingPunct="1">
              <a:lnSpc>
                <a:spcPct val="70000"/>
              </a:lnSpc>
              <a:spcBef>
                <a:spcPct val="20000"/>
              </a:spcBef>
            </a:pPr>
            <a:r>
              <a:rPr lang="ru-RU" sz="2000" b="1" dirty="0">
                <a:solidFill>
                  <a:srgbClr val="C00000"/>
                </a:solidFill>
              </a:rPr>
              <a:t>Важно проявлять веру в ребенка, искренне поощрять, помогать  и  поддерживать. Потихоньку ребенок разовьет в себе способность к волевому усилию, но не сразу. Помогите ему!</a:t>
            </a:r>
          </a:p>
          <a:p>
            <a:pPr algn="l" eaLnBrk="1" hangingPunct="1">
              <a:lnSpc>
                <a:spcPct val="70000"/>
              </a:lnSpc>
            </a:pPr>
            <a:endParaRPr lang="ru-RU" sz="2000" b="1" dirty="0"/>
          </a:p>
        </p:txBody>
      </p:sp>
      <p:pic>
        <p:nvPicPr>
          <p:cNvPr id="12296" name="Рисунок 14" descr="psy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2600"/>
            <a:ext cx="4318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-33638"/>
            <a:ext cx="8136904" cy="10984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Рекомендации, которым необходимо следовать на этапе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подготовки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 школе.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i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i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Избегайте чрезмерных требований. Не спрашивайте с ребенка все и сразу. Ваши требования должны соответствовать уровню развития его навыков и познавательных способностей. </a:t>
            </a:r>
            <a:endParaRPr lang="ru-RU" sz="2000" b="1" i="1" dirty="0" smtClean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</a:rPr>
              <a:t>Читая книжки</a:t>
            </a:r>
            <a:r>
              <a:rPr lang="ru-RU" sz="1800" b="1" i="1" dirty="0">
                <a:solidFill>
                  <a:schemeClr val="accent2">
                    <a:lumMod val="75000"/>
                  </a:schemeClr>
                </a:solidFill>
              </a:rPr>
              <a:t>, обязательно обсуждайте и пересказывайте прочитанное вместе с ребенком; учите его ясно выражать свои мысли. Тогда в школе у ребенка не будет проблем с устными ответами.</a:t>
            </a:r>
            <a:endParaRPr lang="ru-RU" sz="1800" b="1" i="1" dirty="0" smtClean="0">
              <a:solidFill>
                <a:schemeClr val="accent2">
                  <a:lumMod val="7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Поощряйте в ребенке стремление задавать вопросы.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solidFill>
                  <a:srgbClr val="A800A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-Составляйте вместе с ребенком рассказы по картинкам. 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>
                <a:solidFill>
                  <a:srgbClr val="00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разговоре с ребенком называйте как можно больше предметов, их признаков, действий с ними. Обратите внимание на то, </a:t>
            </a:r>
            <a:r>
              <a:rPr lang="ru-RU" b="1" i="1" dirty="0" smtClean="0">
                <a:solidFill>
                  <a:srgbClr val="00006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знает ли малыш времена года, дни недели.</a:t>
            </a:r>
            <a:endParaRPr lang="ru-RU" b="1" i="1" dirty="0">
              <a:solidFill>
                <a:srgbClr val="000066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marL="342900" indent="-34290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RU" b="1" i="1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ru-RU" b="1" i="1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ru-RU" sz="1200" i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i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i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i="1" dirty="0" smtClean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i="1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solidFill>
                <a:schemeClr val="accent2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56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b="1" i="1" dirty="0" smtClean="0">
                <a:solidFill>
                  <a:srgbClr val="3333CC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Учите </a:t>
            </a:r>
            <a:r>
              <a:rPr lang="ru-RU" b="1" i="1" dirty="0">
                <a:solidFill>
                  <a:srgbClr val="3333CC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ребенка сравнивать, находить общее и различное в предметах</a:t>
            </a:r>
            <a:r>
              <a:rPr lang="ru-RU" b="1" i="1" dirty="0" smtClean="0">
                <a:solidFill>
                  <a:srgbClr val="3333CC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-Привлекайте ребенка к рисованию. Рисование развивает интеллект, зрительно-моторную координацию, мелкую моторику пальцев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b="1" i="1" dirty="0">
              <a:solidFill>
                <a:srgbClr val="3333CC">
                  <a:lumMod val="50000"/>
                </a:srgb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b="1" i="1" dirty="0" smtClean="0">
                <a:solidFill>
                  <a:srgbClr val="3333CC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Ограничьте </a:t>
            </a:r>
            <a:r>
              <a:rPr lang="ru-RU" b="1" i="1" dirty="0">
                <a:solidFill>
                  <a:srgbClr val="3333CC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время нахождения Вашего ребёнка за телевизором и компьютером до 1 часа в день. Родители ошибочно полагают, что времяпрепровождение перед телевизором и за компьютером являются отдыхом или разгрузкой после напряжённого дня. В отличие от взрослых, оба этих занятия действуют возбуждающе на неокрепшую нервную систему ребёнка, в свою очередь, провоцируя повышенную утомляемость, двигательную активность, перевозбуждение, раздражительность и др</a:t>
            </a:r>
            <a:r>
              <a:rPr lang="ru-RU" b="1" i="1" dirty="0" smtClean="0">
                <a:solidFill>
                  <a:srgbClr val="3333CC">
                    <a:lumMod val="50000"/>
                  </a:srgb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RU" b="1" i="1" dirty="0">
              <a:solidFill>
                <a:srgbClr val="3333CC">
                  <a:lumMod val="50000"/>
                </a:srgb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393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8640960" cy="965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ru-RU" i="1" dirty="0">
              <a:solidFill>
                <a:schemeClr val="accent2">
                  <a:lumMod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0"/>
            <a:ext cx="6552728" cy="7384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b="1" i="1" dirty="0" smtClean="0">
                <a:solidFill>
                  <a:srgbClr val="A800A8"/>
                </a:solidFill>
              </a:rPr>
              <a:t>Составьте </a:t>
            </a:r>
            <a:r>
              <a:rPr lang="ru-RU" b="1" i="1" dirty="0">
                <a:solidFill>
                  <a:srgbClr val="A800A8"/>
                </a:solidFill>
              </a:rPr>
              <a:t>вместе с будущим первоклассником распорядок дня, следите за его соблюдением. </a:t>
            </a:r>
          </a:p>
          <a:p>
            <a:pPr algn="l"/>
            <a:r>
              <a:rPr lang="ru-RU" b="1" i="1" dirty="0" smtClean="0">
                <a:solidFill>
                  <a:srgbClr val="A800A8"/>
                </a:solidFill>
              </a:rPr>
              <a:t>-Обращайте </a:t>
            </a:r>
            <a:r>
              <a:rPr lang="ru-RU" b="1" i="1" dirty="0">
                <a:solidFill>
                  <a:srgbClr val="A800A8"/>
                </a:solidFill>
              </a:rPr>
              <a:t>внимание на любые трудности своего </a:t>
            </a:r>
            <a:r>
              <a:rPr lang="ru-RU" b="1" i="1" dirty="0" smtClean="0">
                <a:solidFill>
                  <a:srgbClr val="A800A8"/>
                </a:solidFill>
              </a:rPr>
              <a:t>ребенка. </a:t>
            </a:r>
            <a:r>
              <a:rPr lang="ru-RU" b="1" i="1" dirty="0">
                <a:solidFill>
                  <a:srgbClr val="A800A8"/>
                </a:solidFill>
              </a:rPr>
              <a:t>Если вас что-то беспокоит в поведении, не стесняйтесь, обращайтесь за помощью и советом </a:t>
            </a:r>
            <a:r>
              <a:rPr lang="ru-RU" b="1" i="1" dirty="0" smtClean="0">
                <a:solidFill>
                  <a:srgbClr val="A800A8"/>
                </a:solidFill>
              </a:rPr>
              <a:t>к специалистам. </a:t>
            </a:r>
            <a:r>
              <a:rPr lang="ru-RU" b="1" i="1" dirty="0">
                <a:solidFill>
                  <a:srgbClr val="A800A8"/>
                </a:solidFill>
              </a:rPr>
              <a:t>Если у ребенка проблемы с речью, посетите логопеда. Не закрывайте глаза на проблемы, они все равно никуда не уйдут сами!</a:t>
            </a:r>
            <a:endParaRPr lang="ru-RU" b="1" i="1" dirty="0" smtClean="0">
              <a:solidFill>
                <a:srgbClr val="A800A8"/>
              </a:solidFill>
            </a:endParaRPr>
          </a:p>
          <a:p>
            <a:pPr lvl="0" algn="l">
              <a:lnSpc>
                <a:spcPct val="115000"/>
              </a:lnSpc>
              <a:spcAft>
                <a:spcPts val="1000"/>
              </a:spcAft>
            </a:pPr>
            <a:r>
              <a:rPr lang="ru-RU" b="1" i="1" dirty="0" smtClean="0">
                <a:solidFill>
                  <a:srgbClr val="A800A8"/>
                </a:solidFill>
              </a:rPr>
              <a:t>-</a:t>
            </a:r>
            <a:r>
              <a:rPr lang="ru-RU" b="1" i="1" dirty="0" smtClean="0">
                <a:solidFill>
                  <a:srgbClr val="A800A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A800A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Приучайте детей к самообслуживанию!!!!!</a:t>
            </a:r>
          </a:p>
          <a:p>
            <a:pPr marL="342900" indent="-34290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b="1" i="1" dirty="0">
                <a:solidFill>
                  <a:srgbClr val="660066"/>
                </a:solidFill>
              </a:rPr>
              <a:t>Поддержите первоклассника в его желании добиться успеха. В каждой работе обязательно найдите, за что можно </a:t>
            </a:r>
            <a:r>
              <a:rPr lang="ru-RU" b="1" i="1" dirty="0" smtClean="0">
                <a:solidFill>
                  <a:srgbClr val="660066"/>
                </a:solidFill>
              </a:rPr>
              <a:t> </a:t>
            </a:r>
            <a:r>
              <a:rPr lang="ru-RU" b="1" i="1" dirty="0">
                <a:solidFill>
                  <a:srgbClr val="660066"/>
                </a:solidFill>
              </a:rPr>
              <a:t>похвалить. Помните, что похвала и эмоциональная </a:t>
            </a:r>
            <a:r>
              <a:rPr lang="ru-RU" b="1" i="1" dirty="0" smtClean="0">
                <a:solidFill>
                  <a:srgbClr val="660066"/>
                </a:solidFill>
              </a:rPr>
              <a:t>поддержка- это путь к успеху!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281930"/>
            <a:ext cx="2712955" cy="40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4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2" y="764704"/>
            <a:ext cx="7992119" cy="5736109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ru-RU" sz="5400" b="1" i="1" dirty="0">
                <a:solidFill>
                  <a:srgbClr val="660066"/>
                </a:solidFill>
              </a:rPr>
              <a:t>Уважаемые родители!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2204864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Ребенок - самая большая ценность в вашей жизни. Стремитесь понять и узнать его, относитесь к нему с любовью и терпением!</a:t>
            </a:r>
            <a:endParaRPr lang="ru-RU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latin typeface="Arial" panose="020B0604020202020204" pitchFamily="34" charset="0"/>
              </a:rPr>
              <a:t>Спасибо за внимание!</a:t>
            </a:r>
            <a:r>
              <a:rPr lang="en-US" smtClean="0"/>
              <a:t> </a:t>
            </a:r>
            <a:endParaRPr lang="ru-RU" smtClean="0"/>
          </a:p>
        </p:txBody>
      </p:sp>
      <p:pic>
        <p:nvPicPr>
          <p:cNvPr id="33798" name="Picture 6" descr="i?id=332674939-04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700213"/>
            <a:ext cx="5473700" cy="3744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3273</TotalTime>
  <Words>757</Words>
  <Application>Microsoft Office PowerPoint</Application>
  <PresentationFormat>Экран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Comic Sans MS</vt:lpstr>
      <vt:lpstr>Times New Roman</vt:lpstr>
      <vt:lpstr>Wingdings</vt:lpstr>
      <vt:lpstr>Оформление по умолчанию</vt:lpstr>
      <vt:lpstr>Родительское собрание: «Первый раз в первый класс. Советы и рекомендации родителям»</vt:lpstr>
      <vt:lpstr>«Быть готовым к школе – не значит уметь читать, писать и считать.   Быть готовым к школе –  значит быть готовым всему этому научиться».   доктор психологических наук,  Леонид Абрамович Венгер </vt:lpstr>
      <vt:lpstr>Презентация PowerPoint</vt:lpstr>
      <vt:lpstr> Что  такое психологическая готовность к школе и можно ли ее сформировать?  </vt:lpstr>
      <vt:lpstr>Составляющие психологической готовности</vt:lpstr>
      <vt:lpstr>Презентация PowerPoint</vt:lpstr>
      <vt:lpstr>Интеллектуальная готовность</vt:lpstr>
      <vt:lpstr>Мотивационная готовность</vt:lpstr>
      <vt:lpstr>Эмоционально - волевая готовность  к 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</vt:lpstr>
    </vt:vector>
  </TitlesOfParts>
  <Company>Цыпупырик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МедКомп</dc:creator>
  <cp:lastModifiedBy>Psy</cp:lastModifiedBy>
  <cp:revision>179</cp:revision>
  <dcterms:created xsi:type="dcterms:W3CDTF">2005-11-13T11:22:16Z</dcterms:created>
  <dcterms:modified xsi:type="dcterms:W3CDTF">2026-06-17T08:59:14Z</dcterms:modified>
</cp:coreProperties>
</file>