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4630400" cy="8229600"/>
  <p:notesSz cx="8229600" cy="146304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Inconsolata" pitchFamily="1" charset="0"/>
      <p:regular r:id="rId22"/>
    </p:embeddedFont>
    <p:embeddedFont>
      <p:font typeface="Montserrat Black" panose="00000A00000000000000" pitchFamily="2" charset="-52"/>
      <p:regular r:id="rId23"/>
      <p:bold r:id="rId2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60" d="100"/>
          <a:sy n="60" d="100"/>
        </p:scale>
        <p:origin x="1061" y="3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0918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8ECE4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77677" y="1852732"/>
            <a:ext cx="7761446" cy="30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Психологическое здоровье ребенка</a:t>
            </a:r>
            <a:endParaRPr lang="en-US" sz="4850" dirty="0"/>
          </a:p>
        </p:txBody>
      </p:sp>
      <p:sp>
        <p:nvSpPr>
          <p:cNvPr id="4" name="Text 1"/>
          <p:cNvSpPr/>
          <p:nvPr/>
        </p:nvSpPr>
        <p:spPr>
          <a:xfrm>
            <a:off x="5987177" y="4178816"/>
            <a:ext cx="7761446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8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Семинар для родителей </a:t>
            </a:r>
            <a:endParaRPr lang="ru-RU" sz="2800" dirty="0">
              <a:solidFill>
                <a:srgbClr val="151617"/>
              </a:solidFill>
              <a:latin typeface="Inconsolata" pitchFamily="34" charset="0"/>
              <a:ea typeface="Inconsolata" pitchFamily="34" charset="-122"/>
              <a:cs typeface="Inconsolata" pitchFamily="34" charset="-120"/>
            </a:endParaRPr>
          </a:p>
          <a:p>
            <a:pPr marL="0" indent="0" algn="l">
              <a:lnSpc>
                <a:spcPts val="3100"/>
              </a:lnSpc>
              <a:buNone/>
            </a:pPr>
            <a:r>
              <a:rPr lang="en-US" sz="28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 педагогом-психологом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6177677" y="5981819"/>
            <a:ext cx="7761446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4979" y="569119"/>
            <a:ext cx="5813822" cy="6467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4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Актуальность темы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784979" y="1576541"/>
            <a:ext cx="6277689" cy="6619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В современном мире вопросы психологического здоровья детей становятся всё более актуальными: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84979" y="2560677"/>
            <a:ext cx="6277689" cy="330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20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1 из 6 детей — подросток (10–19 лет)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84979" y="2964061"/>
            <a:ext cx="6277689" cy="6619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20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До 20% детей имеют признаки психоэмоциональных трудностей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84979" y="3698438"/>
            <a:ext cx="6277689" cy="6619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00"/>
              </a:lnSpc>
              <a:buSzPct val="100000"/>
              <a:buChar char="•"/>
            </a:pPr>
            <a:r>
              <a:rPr lang="en-US" sz="20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Психологическое здоровье — основа успешного развития ребенка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84979" y="4546640"/>
            <a:ext cx="6277689" cy="6619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Забота о психологическом благополучии ребенка так же важна, как и о физическом здоровье.</a:t>
            </a:r>
            <a:endParaRPr lang="en-US" sz="20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5720" y="812356"/>
            <a:ext cx="6277689" cy="627768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4979" y="724733"/>
            <a:ext cx="13060323" cy="1390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43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Определение психологического здоровья</a:t>
            </a:r>
            <a:endParaRPr lang="en-US" sz="4350" dirty="0"/>
          </a:p>
        </p:txBody>
      </p:sp>
      <p:sp>
        <p:nvSpPr>
          <p:cNvPr id="3" name="Shape 1"/>
          <p:cNvSpPr/>
          <p:nvPr/>
        </p:nvSpPr>
        <p:spPr>
          <a:xfrm>
            <a:off x="784979" y="2560320"/>
            <a:ext cx="4205168" cy="3626287"/>
          </a:xfrm>
          <a:prstGeom prst="roundRect">
            <a:avLst>
              <a:gd name="adj" fmla="val 4035"/>
            </a:avLst>
          </a:prstGeom>
          <a:noFill/>
          <a:ln w="30480">
            <a:solidFill>
              <a:srgbClr val="151617"/>
            </a:solidFill>
            <a:prstDash val="solid"/>
          </a:ln>
          <a:effectLst>
            <a:outerShdw dist="2032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754499" y="2560320"/>
            <a:ext cx="121920" cy="3626287"/>
          </a:xfrm>
          <a:prstGeom prst="roundRect">
            <a:avLst>
              <a:gd name="adj" fmla="val 7500"/>
            </a:avLst>
          </a:prstGeom>
          <a:solidFill>
            <a:srgbClr val="151617"/>
          </a:solidFill>
          <a:ln/>
        </p:spPr>
      </p:sp>
      <p:sp>
        <p:nvSpPr>
          <p:cNvPr id="5" name="Text 3"/>
          <p:cNvSpPr/>
          <p:nvPr/>
        </p:nvSpPr>
        <p:spPr>
          <a:xfrm>
            <a:off x="1129308" y="2813209"/>
            <a:ext cx="2780943" cy="347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Что это такое?</a:t>
            </a:r>
            <a:endParaRPr lang="en-US" sz="2150" dirty="0"/>
          </a:p>
        </p:txBody>
      </p:sp>
      <p:sp>
        <p:nvSpPr>
          <p:cNvPr id="6" name="Text 4"/>
          <p:cNvSpPr/>
          <p:nvPr/>
        </p:nvSpPr>
        <p:spPr>
          <a:xfrm>
            <a:off x="1129308" y="3294340"/>
            <a:ext cx="3607951" cy="2135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Состояние эмоционального, социального и когнитивного благополучия, которое позволяет ребенку полноценно развиваться и функционировать в обществе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5212556" y="2560320"/>
            <a:ext cx="4205168" cy="3626287"/>
          </a:xfrm>
          <a:prstGeom prst="roundRect">
            <a:avLst>
              <a:gd name="adj" fmla="val 4035"/>
            </a:avLst>
          </a:prstGeom>
          <a:noFill/>
          <a:ln w="30480">
            <a:solidFill>
              <a:srgbClr val="151617"/>
            </a:solidFill>
            <a:prstDash val="solid"/>
          </a:ln>
          <a:effectLst>
            <a:outerShdw dist="2032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182076" y="2560320"/>
            <a:ext cx="121920" cy="3626287"/>
          </a:xfrm>
          <a:prstGeom prst="roundRect">
            <a:avLst>
              <a:gd name="adj" fmla="val 7500"/>
            </a:avLst>
          </a:prstGeom>
          <a:solidFill>
            <a:srgbClr val="151617"/>
          </a:solidFill>
          <a:ln/>
        </p:spPr>
      </p:sp>
      <p:sp>
        <p:nvSpPr>
          <p:cNvPr id="9" name="Text 7"/>
          <p:cNvSpPr/>
          <p:nvPr/>
        </p:nvSpPr>
        <p:spPr>
          <a:xfrm>
            <a:off x="5556885" y="2813209"/>
            <a:ext cx="3607951" cy="695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Ключевые компоненты</a:t>
            </a:r>
            <a:endParaRPr lang="en-US" sz="2150" dirty="0"/>
          </a:p>
        </p:txBody>
      </p:sp>
      <p:sp>
        <p:nvSpPr>
          <p:cNvPr id="10" name="Text 8"/>
          <p:cNvSpPr/>
          <p:nvPr/>
        </p:nvSpPr>
        <p:spPr>
          <a:xfrm>
            <a:off x="5556885" y="3642003"/>
            <a:ext cx="3607951" cy="711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Способность справляться со стрессами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5556885" y="4431863"/>
            <a:ext cx="3607951" cy="711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Умение выстраивать отношения с окружающими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5556885" y="5221724"/>
            <a:ext cx="3607951" cy="7119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Эффективное обучение и применение знаний</a:t>
            </a:r>
            <a:endParaRPr lang="en-US" sz="1750" dirty="0"/>
          </a:p>
        </p:txBody>
      </p:sp>
      <p:sp>
        <p:nvSpPr>
          <p:cNvPr id="13" name="Shape 11"/>
          <p:cNvSpPr/>
          <p:nvPr/>
        </p:nvSpPr>
        <p:spPr>
          <a:xfrm>
            <a:off x="9640133" y="2560320"/>
            <a:ext cx="4205168" cy="3626287"/>
          </a:xfrm>
          <a:prstGeom prst="roundRect">
            <a:avLst>
              <a:gd name="adj" fmla="val 4035"/>
            </a:avLst>
          </a:prstGeom>
          <a:noFill/>
          <a:ln w="30480">
            <a:solidFill>
              <a:srgbClr val="151617"/>
            </a:solidFill>
            <a:prstDash val="solid"/>
          </a:ln>
          <a:effectLst>
            <a:outerShdw dist="2032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9609653" y="2560320"/>
            <a:ext cx="121920" cy="3626287"/>
          </a:xfrm>
          <a:prstGeom prst="roundRect">
            <a:avLst>
              <a:gd name="adj" fmla="val 7500"/>
            </a:avLst>
          </a:prstGeom>
          <a:solidFill>
            <a:srgbClr val="151617"/>
          </a:solidFill>
          <a:ln/>
        </p:spPr>
      </p:sp>
      <p:sp>
        <p:nvSpPr>
          <p:cNvPr id="15" name="Text 13"/>
          <p:cNvSpPr/>
          <p:nvPr/>
        </p:nvSpPr>
        <p:spPr>
          <a:xfrm>
            <a:off x="9984462" y="2813209"/>
            <a:ext cx="3025140" cy="347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Почему это важно?</a:t>
            </a:r>
            <a:endParaRPr lang="en-US" sz="2150" dirty="0"/>
          </a:p>
        </p:txBody>
      </p:sp>
      <p:sp>
        <p:nvSpPr>
          <p:cNvPr id="16" name="Text 14"/>
          <p:cNvSpPr/>
          <p:nvPr/>
        </p:nvSpPr>
        <p:spPr>
          <a:xfrm>
            <a:off x="9984462" y="3294340"/>
            <a:ext cx="3607951" cy="1779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Психологически здоровый ребенок легче адаптируется к изменениям, лучше учится и строит более качественные отношения с окружающими</a:t>
            </a:r>
            <a:endParaRPr lang="en-US" sz="1750" dirty="0"/>
          </a:p>
        </p:txBody>
      </p:sp>
      <p:sp>
        <p:nvSpPr>
          <p:cNvPr id="17" name="Text 15"/>
          <p:cNvSpPr/>
          <p:nvPr/>
        </p:nvSpPr>
        <p:spPr>
          <a:xfrm>
            <a:off x="784979" y="6436876"/>
            <a:ext cx="13060323" cy="10679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По определению Всемирной организации здравоохранения, психическое здоровье — это состояние благополучия, при котором человек реализует свои способности, справляется с обычными жизненными стрессами и продуктивно работает.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4979" y="673894"/>
            <a:ext cx="13060323" cy="1531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48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Основные детерминанты психического здоровья</a:t>
            </a:r>
            <a:endParaRPr lang="en-US" sz="4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979" y="2695575"/>
            <a:ext cx="612577" cy="61257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703784" y="2841069"/>
            <a:ext cx="3230404" cy="7658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Семейная атмосфера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1703784" y="3753922"/>
            <a:ext cx="3230404" cy="2743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Эмоциональная поддержка, чувство безопасности и атмосфера доверия в семье формируют основу психологического благополучия ребенка</a:t>
            </a:r>
            <a:endParaRPr lang="en-US" sz="19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0417" y="2695575"/>
            <a:ext cx="612577" cy="61257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159222" y="2841069"/>
            <a:ext cx="3230523" cy="7658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Социальные связи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6159222" y="3753922"/>
            <a:ext cx="3230523" cy="23517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Взаимодействие со сверстниками, формирование дружеских отношений и развитие коммуникативных навыков</a:t>
            </a:r>
            <a:endParaRPr lang="en-US" sz="1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5974" y="2695575"/>
            <a:ext cx="612577" cy="61257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614779" y="2841069"/>
            <a:ext cx="3126105" cy="3829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Безопасная среда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10614779" y="3371017"/>
            <a:ext cx="3230404" cy="19597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Создание комфортной и поддерживающей атмосферы как дома, так и в образовательном учреждении</a:t>
            </a:r>
            <a:endParaRPr lang="en-US" sz="1900" dirty="0"/>
          </a:p>
        </p:txBody>
      </p:sp>
      <p:sp>
        <p:nvSpPr>
          <p:cNvPr id="12" name="Text 7"/>
          <p:cNvSpPr/>
          <p:nvPr/>
        </p:nvSpPr>
        <p:spPr>
          <a:xfrm>
            <a:off x="784979" y="6773228"/>
            <a:ext cx="13060323" cy="783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Исследования показывают, что психологическое благополучие формируется под влиянием множества факторов, среди которых семья играет ключевую роль.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4979" y="467797"/>
            <a:ext cx="9469160" cy="53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Этапы психического развития ребенка</a:t>
            </a:r>
            <a:endParaRPr lang="en-US" sz="3300" dirty="0"/>
          </a:p>
        </p:txBody>
      </p:sp>
      <p:sp>
        <p:nvSpPr>
          <p:cNvPr id="3" name="Shape 1"/>
          <p:cNvSpPr/>
          <p:nvPr/>
        </p:nvSpPr>
        <p:spPr>
          <a:xfrm>
            <a:off x="7303651" y="1339810"/>
            <a:ext cx="22860" cy="5960388"/>
          </a:xfrm>
          <a:prstGeom prst="roundRect">
            <a:avLst>
              <a:gd name="adj" fmla="val 40000"/>
            </a:avLst>
          </a:prstGeom>
          <a:solidFill>
            <a:srgbClr val="000000">
              <a:alpha val="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6636127" y="1519714"/>
            <a:ext cx="510421" cy="22860"/>
          </a:xfrm>
          <a:prstGeom prst="roundRect">
            <a:avLst>
              <a:gd name="adj" fmla="val 40000"/>
            </a:avLst>
          </a:prstGeom>
          <a:solidFill>
            <a:srgbClr val="151617"/>
          </a:solidFill>
          <a:ln/>
        </p:spPr>
      </p:sp>
      <p:sp>
        <p:nvSpPr>
          <p:cNvPr id="5" name="Shape 3"/>
          <p:cNvSpPr/>
          <p:nvPr/>
        </p:nvSpPr>
        <p:spPr>
          <a:xfrm>
            <a:off x="7123688" y="1339810"/>
            <a:ext cx="382786" cy="382786"/>
          </a:xfrm>
          <a:prstGeom prst="roundRect">
            <a:avLst>
              <a:gd name="adj" fmla="val 2389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524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187446" y="1371660"/>
            <a:ext cx="255151" cy="318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337566" y="1398270"/>
            <a:ext cx="2126813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Младенец (0–1)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784979" y="1766054"/>
            <a:ext cx="5679400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13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Формирование базового доверия к миру и привязанности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483614" y="2540556"/>
            <a:ext cx="510421" cy="22860"/>
          </a:xfrm>
          <a:prstGeom prst="roundRect">
            <a:avLst>
              <a:gd name="adj" fmla="val 40000"/>
            </a:avLst>
          </a:prstGeom>
          <a:solidFill>
            <a:srgbClr val="151617"/>
          </a:solidFill>
          <a:ln/>
        </p:spPr>
      </p:sp>
      <p:sp>
        <p:nvSpPr>
          <p:cNvPr id="10" name="Shape 8"/>
          <p:cNvSpPr/>
          <p:nvPr/>
        </p:nvSpPr>
        <p:spPr>
          <a:xfrm>
            <a:off x="7123688" y="2360652"/>
            <a:ext cx="382786" cy="382786"/>
          </a:xfrm>
          <a:prstGeom prst="roundRect">
            <a:avLst>
              <a:gd name="adj" fmla="val 2389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524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7187446" y="2392501"/>
            <a:ext cx="255151" cy="318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165783" y="2419112"/>
            <a:ext cx="2427208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Раннее детство (1–3)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8165783" y="2786896"/>
            <a:ext cx="5679519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Развитие автономии и самостоятельности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636127" y="3420428"/>
            <a:ext cx="510421" cy="22860"/>
          </a:xfrm>
          <a:prstGeom prst="roundRect">
            <a:avLst>
              <a:gd name="adj" fmla="val 40000"/>
            </a:avLst>
          </a:prstGeom>
          <a:solidFill>
            <a:srgbClr val="151617"/>
          </a:solidFill>
          <a:ln/>
        </p:spPr>
      </p:sp>
      <p:sp>
        <p:nvSpPr>
          <p:cNvPr id="15" name="Shape 13"/>
          <p:cNvSpPr/>
          <p:nvPr/>
        </p:nvSpPr>
        <p:spPr>
          <a:xfrm>
            <a:off x="7123688" y="3240524"/>
            <a:ext cx="382786" cy="382786"/>
          </a:xfrm>
          <a:prstGeom prst="roundRect">
            <a:avLst>
              <a:gd name="adj" fmla="val 2389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524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7187446" y="3272373"/>
            <a:ext cx="255151" cy="318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4150281" y="3298984"/>
            <a:ext cx="2314099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Дошкольники (3–7)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784979" y="3666768"/>
            <a:ext cx="5679400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13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Развитие инициативы и творчества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7483614" y="4300418"/>
            <a:ext cx="510421" cy="22860"/>
          </a:xfrm>
          <a:prstGeom prst="roundRect">
            <a:avLst>
              <a:gd name="adj" fmla="val 40000"/>
            </a:avLst>
          </a:prstGeom>
          <a:solidFill>
            <a:srgbClr val="151617"/>
          </a:solidFill>
          <a:ln/>
        </p:spPr>
      </p:sp>
      <p:sp>
        <p:nvSpPr>
          <p:cNvPr id="20" name="Shape 18"/>
          <p:cNvSpPr/>
          <p:nvPr/>
        </p:nvSpPr>
        <p:spPr>
          <a:xfrm>
            <a:off x="7123688" y="4120515"/>
            <a:ext cx="382786" cy="382786"/>
          </a:xfrm>
          <a:prstGeom prst="roundRect">
            <a:avLst>
              <a:gd name="adj" fmla="val 2389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524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7187446" y="4152364"/>
            <a:ext cx="255151" cy="318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8165783" y="4178975"/>
            <a:ext cx="3236476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Младшие школьники (7–11)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8165783" y="4546759"/>
            <a:ext cx="5679519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Формирование трудолюбия и компетентности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636127" y="5180409"/>
            <a:ext cx="510421" cy="22860"/>
          </a:xfrm>
          <a:prstGeom prst="roundRect">
            <a:avLst>
              <a:gd name="adj" fmla="val 40000"/>
            </a:avLst>
          </a:prstGeom>
          <a:solidFill>
            <a:srgbClr val="151617"/>
          </a:solidFill>
          <a:ln/>
        </p:spPr>
      </p:sp>
      <p:sp>
        <p:nvSpPr>
          <p:cNvPr id="25" name="Shape 23"/>
          <p:cNvSpPr/>
          <p:nvPr/>
        </p:nvSpPr>
        <p:spPr>
          <a:xfrm>
            <a:off x="7123688" y="5000506"/>
            <a:ext cx="382786" cy="382786"/>
          </a:xfrm>
          <a:prstGeom prst="roundRect">
            <a:avLst>
              <a:gd name="adj" fmla="val 2389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524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7187446" y="5032355"/>
            <a:ext cx="255151" cy="318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5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4337566" y="5058966"/>
            <a:ext cx="2126813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Подростки (11–14)</a:t>
            </a:r>
            <a:endParaRPr lang="en-US" sz="1650" dirty="0"/>
          </a:p>
        </p:txBody>
      </p:sp>
      <p:sp>
        <p:nvSpPr>
          <p:cNvPr id="28" name="Text 26"/>
          <p:cNvSpPr/>
          <p:nvPr/>
        </p:nvSpPr>
        <p:spPr>
          <a:xfrm>
            <a:off x="784979" y="5426750"/>
            <a:ext cx="5679400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13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Формирование идентичности и самосознания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7483614" y="6060400"/>
            <a:ext cx="510421" cy="22860"/>
          </a:xfrm>
          <a:prstGeom prst="roundRect">
            <a:avLst>
              <a:gd name="adj" fmla="val 40000"/>
            </a:avLst>
          </a:prstGeom>
          <a:solidFill>
            <a:srgbClr val="151617"/>
          </a:solidFill>
          <a:ln/>
        </p:spPr>
      </p:sp>
      <p:sp>
        <p:nvSpPr>
          <p:cNvPr id="30" name="Shape 28"/>
          <p:cNvSpPr/>
          <p:nvPr/>
        </p:nvSpPr>
        <p:spPr>
          <a:xfrm>
            <a:off x="7123688" y="5880497"/>
            <a:ext cx="382786" cy="382786"/>
          </a:xfrm>
          <a:prstGeom prst="roundRect">
            <a:avLst>
              <a:gd name="adj" fmla="val 2389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524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7187446" y="5912346"/>
            <a:ext cx="255151" cy="3189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6</a:t>
            </a:r>
            <a:endParaRPr lang="en-US" sz="2000" dirty="0"/>
          </a:p>
        </p:txBody>
      </p:sp>
      <p:sp>
        <p:nvSpPr>
          <p:cNvPr id="32" name="Text 30"/>
          <p:cNvSpPr/>
          <p:nvPr/>
        </p:nvSpPr>
        <p:spPr>
          <a:xfrm>
            <a:off x="8165783" y="5938957"/>
            <a:ext cx="2195870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Юношество (15–17)</a:t>
            </a:r>
            <a:endParaRPr lang="en-US" sz="1650" dirty="0"/>
          </a:p>
        </p:txBody>
      </p:sp>
      <p:sp>
        <p:nvSpPr>
          <p:cNvPr id="33" name="Text 31"/>
          <p:cNvSpPr/>
          <p:nvPr/>
        </p:nvSpPr>
        <p:spPr>
          <a:xfrm>
            <a:off x="8165783" y="6306741"/>
            <a:ext cx="5679519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Развитие интимности и самоопределение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361175" y="7368182"/>
            <a:ext cx="13060323" cy="2721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Каждый этап развития имеет свои психологические задачи и потребности, которые необходимо учитывать родителям.</a:t>
            </a:r>
            <a:endParaRPr lang="en-US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4979" y="408146"/>
            <a:ext cx="10559415" cy="4638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3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Психологические потребности младенца (0–1 год)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84979" y="1243013"/>
            <a:ext cx="2561034" cy="231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Ключевые потребности: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84979" y="1623179"/>
            <a:ext cx="6349008" cy="237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Безопасность и защищенность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84979" y="1912620"/>
            <a:ext cx="6349008" cy="237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Привязанность к значимому взрослому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84979" y="2202061"/>
            <a:ext cx="6349008" cy="237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Формирование базового доверия к миру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84979" y="2587943"/>
            <a:ext cx="1855470" cy="231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Роль родителя: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84979" y="2968109"/>
            <a:ext cx="6349008" cy="237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Тактильный контакт, ласка, объятия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84979" y="3257550"/>
            <a:ext cx="6349008" cy="237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Быстрый отклик на плач и дискомфорт ребенка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84979" y="3546991"/>
            <a:ext cx="6349008" cy="237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Поддержание стабильных режимов сна и кормления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784979" y="3836432"/>
            <a:ext cx="6349008" cy="237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Эмоциональное общение с младенцем</a:t>
            </a:r>
            <a:endParaRPr lang="en-US" sz="140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3795" y="1261586"/>
            <a:ext cx="6349008" cy="634900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683447" y="4734521"/>
            <a:ext cx="6349008" cy="7125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По теории привязанности Джона Боулби, качество отношений между младенцем и основным опекуном в первый год жизни определяет способность ребенка формировать здоровые отношения в будущем.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0548" y="724376"/>
            <a:ext cx="7266146" cy="6367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Раннее детство (1–3 года)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570548" y="1666756"/>
            <a:ext cx="8002905" cy="2014895"/>
          </a:xfrm>
          <a:prstGeom prst="roundRect">
            <a:avLst>
              <a:gd name="adj" fmla="val 454"/>
            </a:avLst>
          </a:prstGeom>
          <a:noFill/>
          <a:ln w="22860">
            <a:solidFill>
              <a:srgbClr val="151617"/>
            </a:solidFill>
            <a:prstDash val="solid"/>
          </a:ln>
          <a:effectLst>
            <a:outerShdw dist="1905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5" name="Text 2"/>
          <p:cNvSpPr/>
          <p:nvPr/>
        </p:nvSpPr>
        <p:spPr>
          <a:xfrm>
            <a:off x="797123" y="1893332"/>
            <a:ext cx="3309104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Особенности развития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797123" y="2334101"/>
            <a:ext cx="7549753" cy="326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Стремление к самостоятельности («Я сам!»)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97123" y="2731532"/>
            <a:ext cx="7549753" cy="326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Активное исследование окружающего мира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97123" y="3128963"/>
            <a:ext cx="7549753" cy="326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Формирование речи и коммуникативных навыков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70548" y="3885367"/>
            <a:ext cx="8002905" cy="2412325"/>
          </a:xfrm>
          <a:prstGeom prst="roundRect">
            <a:avLst>
              <a:gd name="adj" fmla="val 379"/>
            </a:avLst>
          </a:prstGeom>
          <a:noFill/>
          <a:ln w="22860">
            <a:solidFill>
              <a:srgbClr val="151617"/>
            </a:solidFill>
            <a:prstDash val="solid"/>
          </a:ln>
          <a:effectLst>
            <a:outerShdw dist="1905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797123" y="4111943"/>
            <a:ext cx="3822502" cy="318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Рекомендации родителям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797123" y="4552712"/>
            <a:ext cx="7549753" cy="326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Позволять ребенку пробовать делать что-то самостоятельно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797123" y="4950143"/>
            <a:ext cx="7549753" cy="326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Поддерживать инициативу и хвалить за усилия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797123" y="5347573"/>
            <a:ext cx="7549753" cy="326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Предоставлять выбор между двумя вариантами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797123" y="5745004"/>
            <a:ext cx="7549753" cy="3261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Создавать безопасную среду для исследования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570548" y="6526887"/>
            <a:ext cx="8002905" cy="978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Согласно теории Эрика Эриксона, в возрасте 1-3 лет ребенок проходит стадию «автономия против стыда и сомнения». Важно поддерживать стремление к самостоятельности, избегая излишней критики.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44684" y="630317"/>
            <a:ext cx="8027432" cy="1246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Дошкольный возраст (3–7 лет)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044684" y="2374821"/>
            <a:ext cx="3770471" cy="6229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Ключевые аспекты развития: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6044684" y="3197066"/>
            <a:ext cx="3770471" cy="638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Интенсивное развитие речи и воображения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6044684" y="3905012"/>
            <a:ext cx="3770471" cy="638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Формирование произвольного поведения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6044684" y="4612958"/>
            <a:ext cx="3770471" cy="638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Освоение совместной игры и группового общения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6044684" y="5320903"/>
            <a:ext cx="3770471" cy="638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Развитие эмоциональной сферы и эмпатии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10309265" y="2374821"/>
            <a:ext cx="3770471" cy="6229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Практические рекомендации: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10309265" y="3197066"/>
            <a:ext cx="3770471" cy="638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Организовывать тематические и ролевые игры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10309265" y="3905012"/>
            <a:ext cx="3770471" cy="638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Поощрять творческие занятия (рисование, лепка)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10309265" y="4612958"/>
            <a:ext cx="3770471" cy="638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Использовать сказкотерапию для обсуждения эмоций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10309265" y="5320903"/>
            <a:ext cx="3770471" cy="638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Учить распознавать и называть свои чувства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10309265" y="6028849"/>
            <a:ext cx="3770471" cy="638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Поддерживать общение со сверстниками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6044684" y="6961108"/>
            <a:ext cx="8027432" cy="638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В этом возрасте игра становится ведущей деятельностью, через которую ребенок познает мир, социальные роли и правила взаимодействия.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63853" y="567809"/>
            <a:ext cx="7989094" cy="1288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050"/>
              </a:lnSpc>
              <a:buNone/>
            </a:pPr>
            <a:r>
              <a:rPr lang="en-US" sz="40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Младший школьный возраст (7–11 лет)</a:t>
            </a:r>
            <a:endParaRPr lang="en-US" sz="40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853" y="2166104"/>
            <a:ext cx="1031200" cy="151816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301270" y="2372320"/>
            <a:ext cx="3306247" cy="322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Учебная деятельность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7301270" y="2818209"/>
            <a:ext cx="6751677" cy="659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Становится ведущей, формирует самооценку и чувство компетентности</a:t>
            </a:r>
            <a:endParaRPr lang="en-US" sz="16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853" y="3684270"/>
            <a:ext cx="1031200" cy="151816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301270" y="3890486"/>
            <a:ext cx="2578179" cy="322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Самоконтроль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7301270" y="4336375"/>
            <a:ext cx="6751677" cy="659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Развитие произвольности, планирования и организации своей деятельности</a:t>
            </a:r>
            <a:endParaRPr lang="en-US" sz="16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3853" y="5202436"/>
            <a:ext cx="1031200" cy="123753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301270" y="5408652"/>
            <a:ext cx="2578179" cy="322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Ответственность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7301270" y="5854541"/>
            <a:ext cx="6751677" cy="329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Понимание связи между действиями и их последствиями</a:t>
            </a:r>
            <a:endParaRPr lang="en-US" sz="1600" dirty="0"/>
          </a:p>
        </p:txBody>
      </p:sp>
      <p:sp>
        <p:nvSpPr>
          <p:cNvPr id="13" name="Text 7"/>
          <p:cNvSpPr/>
          <p:nvPr/>
        </p:nvSpPr>
        <p:spPr>
          <a:xfrm>
            <a:off x="6063853" y="6671905"/>
            <a:ext cx="7989094" cy="989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60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Рекомендации родителям:</a:t>
            </a: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Обсуждать успехи и неудачи без осуждения, помогать планировать время, поддерживать учебную мотивацию, создавать условия для хобби и интересов помимо учебы.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4979" y="365760"/>
            <a:ext cx="6255901" cy="4156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3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Подростковый возраст (11–1</a:t>
            </a:r>
            <a:r>
              <a:rPr lang="ru-RU" sz="3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5</a:t>
            </a:r>
            <a:r>
              <a:rPr lang="en-US" sz="3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лет)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84979" y="1113830"/>
            <a:ext cx="2141458" cy="2077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Особенности периода: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84979" y="1454587"/>
            <a:ext cx="6367939" cy="2127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Гормональные изменения и эмоциональная нестабильность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84979" y="1713786"/>
            <a:ext cx="6367939" cy="2127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Повышенная критичность к взрослым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84979" y="1972985"/>
            <a:ext cx="6367939" cy="2127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Активный поиск идентичности и самоопределения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84979" y="2232184"/>
            <a:ext cx="6367939" cy="2127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Приоритет общения со сверстниками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84979" y="2491383"/>
            <a:ext cx="6367939" cy="2127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Стремление к независимости и самостоятельности</a:t>
            </a:r>
            <a:endParaRPr lang="en-US" sz="14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094" y="959445"/>
            <a:ext cx="6367939" cy="6367939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116925" y="3025061"/>
            <a:ext cx="2543413" cy="2077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Рекомендации родителям: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116925" y="3365817"/>
            <a:ext cx="6367939" cy="2127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Поддерживать доверительный диалог без осуждения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116925" y="3625017"/>
            <a:ext cx="6367939" cy="2127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Уважать личное пространство и границы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1116925" y="3884216"/>
            <a:ext cx="6367939" cy="2127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Обсуждать сложные темы без морализаторства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1116925" y="4143415"/>
            <a:ext cx="6367939" cy="2127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650"/>
              </a:lnSpc>
              <a:buSzPct val="100000"/>
              <a:buChar char="•"/>
            </a:pP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Помогать справляться с сильными эмоциями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293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40400" y="519827"/>
            <a:ext cx="8360767" cy="118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Юношеский возраст (1</a:t>
            </a:r>
            <a:r>
              <a:rPr lang="ru-RU" sz="37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6</a:t>
            </a:r>
            <a:r>
              <a:rPr lang="en-US" sz="37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–1</a:t>
            </a:r>
            <a:r>
              <a:rPr lang="ru-RU" sz="37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9</a:t>
            </a:r>
            <a:r>
              <a:rPr lang="en-US" sz="37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 лет)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6015633" y="1984653"/>
            <a:ext cx="8085534" cy="2209800"/>
          </a:xfrm>
          <a:prstGeom prst="roundRect">
            <a:avLst>
              <a:gd name="adj" fmla="val 414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651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5" name="Text 2"/>
          <p:cNvSpPr/>
          <p:nvPr/>
        </p:nvSpPr>
        <p:spPr>
          <a:xfrm>
            <a:off x="6212205" y="2181225"/>
            <a:ext cx="3069312" cy="2953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4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Особенности развития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6212205" y="2589967"/>
            <a:ext cx="769239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Интенсивная саморефлексия и самоанализ</a:t>
            </a: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6212205" y="2958465"/>
            <a:ext cx="769239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Активный поиск жизненных целей и ценностей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6212205" y="3326963"/>
            <a:ext cx="769239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Профессиональное самоопределение</a:t>
            </a: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6212205" y="3695462"/>
            <a:ext cx="769239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Формирование мировоззрения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6015633" y="4383405"/>
            <a:ext cx="8085534" cy="2209800"/>
          </a:xfrm>
          <a:prstGeom prst="roundRect">
            <a:avLst>
              <a:gd name="adj" fmla="val 414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651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6212205" y="4579977"/>
            <a:ext cx="2362914" cy="2953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4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Как поддержать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6212205" y="4988719"/>
            <a:ext cx="769239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Признавать взросление и увеличивать зону ответственности</a:t>
            </a: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6212205" y="5357217"/>
            <a:ext cx="769239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Помогать в профессиональном самоопределении</a:t>
            </a: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6212205" y="5725716"/>
            <a:ext cx="769239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Совместно обсуждать жизненные планы и цели</a:t>
            </a: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6212205" y="6094214"/>
            <a:ext cx="769239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Оказывать помощь в выборе кружков, курсов, секций</a:t>
            </a: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6015633" y="6805851"/>
            <a:ext cx="808553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В этом возрасте важно найти баланс между предоставлением свободы выбора и оказанием поддержки. Юноши и девушки нуждаются в наставничестве, но без излишнего контроля и давления.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8518" y="509470"/>
            <a:ext cx="8102203" cy="930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650"/>
              </a:lnSpc>
              <a:buNone/>
            </a:pPr>
            <a:r>
              <a:rPr lang="en-US" sz="32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Общие риски и угрозы психологическому здоровью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681751" y="1914169"/>
            <a:ext cx="3502462" cy="290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4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Основные </a:t>
            </a:r>
            <a:endParaRPr lang="ru-RU" sz="2400" b="1" dirty="0">
              <a:solidFill>
                <a:srgbClr val="151617"/>
              </a:solidFill>
              <a:latin typeface="Montserrat Black" pitchFamily="34" charset="0"/>
              <a:ea typeface="Montserrat Black" pitchFamily="34" charset="-122"/>
              <a:cs typeface="Montserrat Black" pitchFamily="34" charset="-120"/>
            </a:endParaRPr>
          </a:p>
          <a:p>
            <a:pPr marL="0" indent="0" algn="l">
              <a:lnSpc>
                <a:spcPts val="2250"/>
              </a:lnSpc>
              <a:buNone/>
            </a:pPr>
            <a:r>
              <a:rPr lang="en-US" sz="24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факторы риска: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520898" y="2781419"/>
            <a:ext cx="3824168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Хронический стресс и психологическое давление</a:t>
            </a: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520898" y="3441740"/>
            <a:ext cx="3824168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Буллинг и социальная изоляция</a:t>
            </a: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520898" y="3804404"/>
            <a:ext cx="3824168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Отсутствие эмоциональной поддержки</a:t>
            </a: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520898" y="4464725"/>
            <a:ext cx="3824168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Травматические события и потери</a:t>
            </a: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520898" y="4827389"/>
            <a:ext cx="3824168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Неблагополучная семейная обстановка</a:t>
            </a: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520898" y="5487710"/>
            <a:ext cx="3824168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Чрезмерное использование гаджетов и социальных сетей</a:t>
            </a: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158979" y="1871127"/>
            <a:ext cx="3824168" cy="581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24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Признаки психологического неблагополучия: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4806553" y="3072051"/>
            <a:ext cx="3824168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Замкнутость, избегание общения</a:t>
            </a: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4806553" y="3434715"/>
            <a:ext cx="3824168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Снижение успеваемости и интереса к учебе</a:t>
            </a: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4806553" y="4095036"/>
            <a:ext cx="3824168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Нарушения сна и аппетита</a:t>
            </a: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4806553" y="4457700"/>
            <a:ext cx="3824168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Повышенная тревожность, страхи</a:t>
            </a: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806553" y="4820364"/>
            <a:ext cx="3824168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Агрессивное поведение или апатия</a:t>
            </a: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4806553" y="5183029"/>
            <a:ext cx="3824168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Частые жалобы на физическое недомогание</a:t>
            </a: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520898" y="6357342"/>
            <a:ext cx="8102203" cy="892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Исследования показывают, что около 70% психических расстройств взрослых начинаются в детском и подростковом возрасте, поэтому раннее выявление проблем критически важно.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4979" y="751761"/>
            <a:ext cx="7899321" cy="5709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Рекомендации для родителей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784979" y="1687949"/>
            <a:ext cx="730687" cy="1344573"/>
          </a:xfrm>
          <a:prstGeom prst="roundRect">
            <a:avLst>
              <a:gd name="adj" fmla="val 360027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6510" dir="2700000" algn="bl" rotWithShape="0">
              <a:srgbClr val="151617">
                <a:alpha val="100000"/>
              </a:srgbClr>
            </a:outerShdw>
          </a:effectLst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341" y="2188964"/>
            <a:ext cx="273963" cy="34242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698308" y="1870591"/>
            <a:ext cx="5515332" cy="285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Создавайте защищенную атмосферу дома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1698308" y="2265521"/>
            <a:ext cx="12146994" cy="584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Поддерживайте стабильность и предсказуемость домашней среды. Ребенок должен чувствовать дом как безопасное место, где его принимают и любят безусловно.</a:t>
            </a: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784979" y="3169444"/>
            <a:ext cx="730687" cy="1096089"/>
          </a:xfrm>
          <a:prstGeom prst="roundRect">
            <a:avLst>
              <a:gd name="adj" fmla="val 360027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6510" dir="2700000" algn="bl" rotWithShape="0">
              <a:srgbClr val="151617">
                <a:alpha val="100000"/>
              </a:srgbClr>
            </a:outerShdw>
          </a:effectLst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341" y="3546277"/>
            <a:ext cx="273963" cy="34242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98308" y="3352086"/>
            <a:ext cx="3451979" cy="285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Учите говорить о чувствах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1698308" y="3747016"/>
            <a:ext cx="12146994" cy="292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Помогайте ребенку распознавать и называть свои эмоции. Делитесь и своими переживаниями в доступной форме.</a:t>
            </a:r>
            <a:endParaRPr lang="en-US" dirty="0"/>
          </a:p>
        </p:txBody>
      </p:sp>
      <p:sp>
        <p:nvSpPr>
          <p:cNvPr id="11" name="Shape 7"/>
          <p:cNvSpPr/>
          <p:nvPr/>
        </p:nvSpPr>
        <p:spPr>
          <a:xfrm>
            <a:off x="784979" y="4402455"/>
            <a:ext cx="730687" cy="1344573"/>
          </a:xfrm>
          <a:prstGeom prst="roundRect">
            <a:avLst>
              <a:gd name="adj" fmla="val 360027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6510" dir="2700000" algn="bl" rotWithShape="0">
              <a:srgbClr val="151617">
                <a:alpha val="100000"/>
              </a:srgbClr>
            </a:outerShdw>
          </a:effectLst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341" y="4903470"/>
            <a:ext cx="273963" cy="34242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698308" y="4585097"/>
            <a:ext cx="5519857" cy="285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Проводите регулярный совместный досуг</a:t>
            </a:r>
            <a:endParaRPr lang="en-US" sz="2000" dirty="0"/>
          </a:p>
        </p:txBody>
      </p:sp>
      <p:sp>
        <p:nvSpPr>
          <p:cNvPr id="14" name="Text 9"/>
          <p:cNvSpPr/>
          <p:nvPr/>
        </p:nvSpPr>
        <p:spPr>
          <a:xfrm>
            <a:off x="1698308" y="4980027"/>
            <a:ext cx="12146994" cy="5843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Выделяйте время для совместных занятий, игр, прогулок и разговоров. Качественное общение укрепляет эмоциональную связь.</a:t>
            </a:r>
            <a:endParaRPr lang="en-US" dirty="0"/>
          </a:p>
        </p:txBody>
      </p:sp>
      <p:sp>
        <p:nvSpPr>
          <p:cNvPr id="15" name="Shape 10"/>
          <p:cNvSpPr/>
          <p:nvPr/>
        </p:nvSpPr>
        <p:spPr>
          <a:xfrm>
            <a:off x="784979" y="5883950"/>
            <a:ext cx="730687" cy="1096089"/>
          </a:xfrm>
          <a:prstGeom prst="roundRect">
            <a:avLst>
              <a:gd name="adj" fmla="val 360027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6510" dir="2700000" algn="bl" rotWithShape="0">
              <a:srgbClr val="151617">
                <a:alpha val="100000"/>
              </a:srgbClr>
            </a:outerShdw>
          </a:effectLst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341" y="6260783"/>
            <a:ext cx="273963" cy="34242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698308" y="6066592"/>
            <a:ext cx="3871793" cy="2853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Поддерживайте в трудностях</a:t>
            </a:r>
            <a:endParaRPr lang="en-US" sz="2000" dirty="0"/>
          </a:p>
        </p:txBody>
      </p:sp>
      <p:sp>
        <p:nvSpPr>
          <p:cNvPr id="18" name="Text 12"/>
          <p:cNvSpPr/>
          <p:nvPr/>
        </p:nvSpPr>
        <p:spPr>
          <a:xfrm>
            <a:off x="1698308" y="6461522"/>
            <a:ext cx="12146994" cy="292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Помогайте ребенку справляться с неудачами без обвинений и давления. </a:t>
            </a:r>
            <a:endParaRPr lang="ru-RU" dirty="0">
              <a:solidFill>
                <a:srgbClr val="151617"/>
              </a:solidFill>
              <a:latin typeface="Inconsolata" pitchFamily="34" charset="0"/>
              <a:ea typeface="Inconsolata" pitchFamily="34" charset="-122"/>
              <a:cs typeface="Inconsolata" pitchFamily="34" charset="-120"/>
            </a:endParaRPr>
          </a:p>
          <a:p>
            <a:pPr marL="0" indent="0" algn="l">
              <a:lnSpc>
                <a:spcPts val="2300"/>
              </a:lnSpc>
              <a:buNone/>
            </a:pP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Учите его видеть в ошибках возможность для роста.</a:t>
            </a:r>
            <a:endParaRPr lang="en-US" dirty="0"/>
          </a:p>
        </p:txBody>
      </p:sp>
      <p:sp>
        <p:nvSpPr>
          <p:cNvPr id="19" name="Text 13"/>
          <p:cNvSpPr/>
          <p:nvPr/>
        </p:nvSpPr>
        <p:spPr>
          <a:xfrm>
            <a:off x="442079" y="7569637"/>
            <a:ext cx="13060323" cy="292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ru-RU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Ваше </a:t>
            </a:r>
            <a:r>
              <a:rPr lang="en-US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собственное психологическое состояние и модель поведения оказывают значительное влияние на ребенка.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58483" y="970002"/>
            <a:ext cx="8199834" cy="10539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3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Когда обращаться за помощью к специалисту</a:t>
            </a:r>
            <a:endParaRPr lang="en-US" sz="3300" dirty="0"/>
          </a:p>
        </p:txBody>
      </p:sp>
      <p:sp>
        <p:nvSpPr>
          <p:cNvPr id="4" name="Shape 1"/>
          <p:cNvSpPr/>
          <p:nvPr/>
        </p:nvSpPr>
        <p:spPr>
          <a:xfrm>
            <a:off x="5958483" y="2466499"/>
            <a:ext cx="3894296" cy="4316730"/>
          </a:xfrm>
          <a:prstGeom prst="roundRect">
            <a:avLst>
              <a:gd name="adj" fmla="val 235"/>
            </a:avLst>
          </a:prstGeom>
          <a:solidFill>
            <a:srgbClr val="FCF2B5"/>
          </a:solidFill>
          <a:ln/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7075" y="2698552"/>
            <a:ext cx="263366" cy="21074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559034" y="2677239"/>
            <a:ext cx="2533531" cy="263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Тревожные сигналы:</a:t>
            </a:r>
            <a:endParaRPr lang="en-US" dirty="0"/>
          </a:p>
        </p:txBody>
      </p:sp>
      <p:sp>
        <p:nvSpPr>
          <p:cNvPr id="7" name="Text 3"/>
          <p:cNvSpPr/>
          <p:nvPr/>
        </p:nvSpPr>
        <p:spPr>
          <a:xfrm>
            <a:off x="6559034" y="3109198"/>
            <a:ext cx="3125153" cy="539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Резкие и длительные изменения в поведении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6559034" y="3707487"/>
            <a:ext cx="3125153" cy="539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Продолжительный стресс без улучшения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6559034" y="4305776"/>
            <a:ext cx="3125153" cy="539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Снижение интереса к привычным занятиям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6559034" y="4904065"/>
            <a:ext cx="3125153" cy="539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Систематические проблемы со сном и аппетитом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6559034" y="5502354"/>
            <a:ext cx="3125153" cy="539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Самоповреждающее поведение или разговоры о смерти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6559034" y="6100643"/>
            <a:ext cx="3125153" cy="539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Выраженная агрессия или апатия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10271641" y="2445425"/>
            <a:ext cx="2393871" cy="2633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Роли специалистов:</a:t>
            </a:r>
            <a:endParaRPr lang="en-US" dirty="0"/>
          </a:p>
        </p:txBody>
      </p:sp>
      <p:sp>
        <p:nvSpPr>
          <p:cNvPr id="14" name="Text 10"/>
          <p:cNvSpPr/>
          <p:nvPr/>
        </p:nvSpPr>
        <p:spPr>
          <a:xfrm>
            <a:off x="10271641" y="2877383"/>
            <a:ext cx="3894296" cy="809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Педагог-психолог:</a:t>
            </a: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проводит диагностику, консультирует по вопросам обучения и развития, работает с адаптацией в школе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10271641" y="3838099"/>
            <a:ext cx="3894296" cy="809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Детский психолог:</a:t>
            </a: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помогает с эмоциональными и поведенческими проблемами, семейными отношениями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10271641" y="4798814"/>
            <a:ext cx="3894296" cy="10787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Детский психотерапевт:</a:t>
            </a: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оказывает профессиональную помощь при более серьезных нарушениях, использует специальные методы терапии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10271641" y="6029206"/>
            <a:ext cx="3894296" cy="10787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b="1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Детский психиатр:</a:t>
            </a:r>
            <a:r>
              <a:rPr lang="en-US" sz="14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 диагностирует и лечит психические расстройства, при необходимости назначает медикаментозное лечение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2206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4979" y="2848808"/>
            <a:ext cx="8145423" cy="5550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6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Итоги и ресурсы для родителей</a:t>
            </a:r>
            <a:endParaRPr lang="en-US" sz="3600" dirty="0"/>
          </a:p>
        </p:txBody>
      </p:sp>
      <p:sp>
        <p:nvSpPr>
          <p:cNvPr id="4" name="Shape 1"/>
          <p:cNvSpPr/>
          <p:nvPr/>
        </p:nvSpPr>
        <p:spPr>
          <a:xfrm>
            <a:off x="784979" y="3670340"/>
            <a:ext cx="399693" cy="399693"/>
          </a:xfrm>
          <a:prstGeom prst="roundRect">
            <a:avLst>
              <a:gd name="adj" fmla="val 2288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651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5" name="Text 2"/>
          <p:cNvSpPr/>
          <p:nvPr/>
        </p:nvSpPr>
        <p:spPr>
          <a:xfrm>
            <a:off x="1362313" y="3514964"/>
            <a:ext cx="3628072" cy="55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Берегите эмоциональный фон семьи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1362313" y="4392930"/>
            <a:ext cx="3628072" cy="1421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Психологическое благополучие родителей — ключевой фактор психологического здоровья ребенка. Не забывайте заботиться о себе и своем эмоциональном состоянии.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212437" y="3670340"/>
            <a:ext cx="399693" cy="399693"/>
          </a:xfrm>
          <a:prstGeom prst="roundRect">
            <a:avLst>
              <a:gd name="adj" fmla="val 2288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651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5789771" y="3731300"/>
            <a:ext cx="3628072" cy="55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Развивайте навыки общения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5789771" y="4392930"/>
            <a:ext cx="3628072" cy="1421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Учите детей выражать свои чувства, слушать других и решать конфликты мирным путем. Эти навыки станут основой здоровых отношений в будущем.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9639895" y="3670340"/>
            <a:ext cx="399693" cy="399693"/>
          </a:xfrm>
          <a:prstGeom prst="roundRect">
            <a:avLst>
              <a:gd name="adj" fmla="val 2288"/>
            </a:avLst>
          </a:prstGeom>
          <a:solidFill>
            <a:srgbClr val="F8ECE4"/>
          </a:solidFill>
          <a:ln w="7620">
            <a:solidFill>
              <a:srgbClr val="151617"/>
            </a:solidFill>
            <a:prstDash val="solid"/>
          </a:ln>
          <a:effectLst>
            <a:outerShdw dist="16510" dir="2700000" algn="bl" rotWithShape="0">
              <a:srgbClr val="151617">
                <a:alpha val="10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10217229" y="3731300"/>
            <a:ext cx="3628072" cy="832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Поддерживайте инициативу и самостоятельность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10217229" y="4670465"/>
            <a:ext cx="3628072" cy="11368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Позволяйте ребенку пробовать новое, ошибаться и учиться на своих ошибках. Это развивает уверенность в себе и жизнестойкость.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784979" y="6080403"/>
            <a:ext cx="2475905" cy="2775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b="1" dirty="0">
                <a:solidFill>
                  <a:srgbClr val="151617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Полезные ресурсы: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784979" y="6624399"/>
            <a:ext cx="13060323" cy="284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Книги: «Общаться с ребенком. Как?» (Ю. Гиппенрейтер), «Тайная опора» (Л. Петрановская)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784979" y="6970752"/>
            <a:ext cx="13060323" cy="284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Телефон доверия для родителей: 8-800-2000-122 (круглосуточно, бесплатно)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784979" y="7317105"/>
            <a:ext cx="13060323" cy="284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600" dirty="0">
                <a:solidFill>
                  <a:srgbClr val="151617"/>
                </a:solidFill>
                <a:latin typeface="Inconsolata" pitchFamily="34" charset="0"/>
                <a:ea typeface="Inconsolata" pitchFamily="34" charset="-122"/>
                <a:cs typeface="Inconsolata" pitchFamily="34" charset="-120"/>
              </a:rPr>
              <a:t>Консультации школьного психолога: кабинет 212, часы приема вт, чт 14:00-17:00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1167</Words>
  <Application>Microsoft Office PowerPoint</Application>
  <PresentationFormat>Произвольный</PresentationFormat>
  <Paragraphs>181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Calibri</vt:lpstr>
      <vt:lpstr>Inconsolata</vt:lpstr>
      <vt:lpstr>Arial</vt:lpstr>
      <vt:lpstr>Montserrat Black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Кристина Жмырко</cp:lastModifiedBy>
  <cp:revision>3</cp:revision>
  <dcterms:created xsi:type="dcterms:W3CDTF">2025-07-15T14:09:04Z</dcterms:created>
  <dcterms:modified xsi:type="dcterms:W3CDTF">2025-07-15T14:12:26Z</dcterms:modified>
</cp:coreProperties>
</file>