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10972800"/>
  <p:notesSz cx="10972800" cy="14630400"/>
  <p:embeddedFontLst>
    <p:embeddedFont>
      <p:font typeface="Brygada 1918" panose="020B0604020202020204" charset="0"/>
      <p:regular r:id="rId16"/>
    </p:embeddedFont>
    <p:embeddedFont>
      <p:font typeface="Brygada 1918 Semi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71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78624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Тренинг для подростков 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5083458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"Как найти друзей?"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793790" y="6787039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Разберем, что мешает и помогает заводить друзей и освоим практические навыки для успешного общения.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74237" y="1193125"/>
            <a:ext cx="7528441" cy="8353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550"/>
              </a:lnSpc>
              <a:buNone/>
            </a:pPr>
            <a:r>
              <a:rPr lang="en-US" sz="52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Почему важны друзья?</a:t>
            </a:r>
            <a:endParaRPr lang="en-US" sz="5250" dirty="0"/>
          </a:p>
        </p:txBody>
      </p:sp>
      <p:sp>
        <p:nvSpPr>
          <p:cNvPr id="4" name="Text 1"/>
          <p:cNvSpPr/>
          <p:nvPr/>
        </p:nvSpPr>
        <p:spPr>
          <a:xfrm>
            <a:off x="6274237" y="2562939"/>
            <a:ext cx="2300049" cy="882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00"/>
              </a:lnSpc>
              <a:buNone/>
            </a:pPr>
            <a:r>
              <a:rPr lang="en-US" sz="6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73%</a:t>
            </a:r>
            <a:endParaRPr lang="en-US" sz="6900" dirty="0"/>
          </a:p>
        </p:txBody>
      </p:sp>
      <p:sp>
        <p:nvSpPr>
          <p:cNvPr id="5" name="Text 2"/>
          <p:cNvSpPr/>
          <p:nvPr/>
        </p:nvSpPr>
        <p:spPr>
          <a:xfrm>
            <a:off x="6274237" y="3779044"/>
            <a:ext cx="2300049" cy="417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Подростков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274237" y="4356973"/>
            <a:ext cx="2300049" cy="2566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ценят поддержку друзей как один из важнейших факторов психологического благополучия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908375" y="2562939"/>
            <a:ext cx="2300049" cy="882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00"/>
              </a:lnSpc>
              <a:buNone/>
            </a:pPr>
            <a:r>
              <a:rPr lang="en-US" sz="6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2x</a:t>
            </a:r>
            <a:endParaRPr lang="en-US" sz="6900" dirty="0"/>
          </a:p>
        </p:txBody>
      </p:sp>
      <p:sp>
        <p:nvSpPr>
          <p:cNvPr id="8" name="Text 5"/>
          <p:cNvSpPr/>
          <p:nvPr/>
        </p:nvSpPr>
        <p:spPr>
          <a:xfrm>
            <a:off x="8908375" y="3779044"/>
            <a:ext cx="2300049" cy="835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Меньше стресса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8908375" y="4774525"/>
            <a:ext cx="2300049" cy="299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у подростков с широким кругом общения по сравнению с теми, кто испытывает одиночество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1542514" y="2562939"/>
            <a:ext cx="2300049" cy="882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900"/>
              </a:lnSpc>
              <a:buNone/>
            </a:pPr>
            <a:r>
              <a:rPr lang="en-US" sz="69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40%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11542514" y="3779044"/>
            <a:ext cx="2300049" cy="417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50"/>
              </a:lnSpc>
              <a:buNone/>
            </a:pPr>
            <a:r>
              <a:rPr lang="en-US" sz="2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Улучшение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11542514" y="4356973"/>
            <a:ext cx="2300049" cy="2566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35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самооценки и настроения благодаря положительному опыту дружеских отношений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646057" y="8068866"/>
            <a:ext cx="8708572" cy="1710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35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Дружба является одним из основных источников эмоциональной поддержки, помогает формировать идентичность и развивать социальные навыки, необходимые для взрослой жизни.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39816"/>
            <a:ext cx="8334613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Разминка "Общее у нас"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934539"/>
            <a:ext cx="4507706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Правила упражнения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93790" y="474964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Объединитесь в пары с соседом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93790" y="5302329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2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У вас есть 5 минут, чтобы найти минимум 3 общих интереса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93790" y="6308527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Запишите найденные сходства на листочке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93790" y="7314724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Поделитесь результатами с группой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668697" y="3934539"/>
            <a:ext cx="5258991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Вопросы для обсуждения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7668697" y="4749641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Что было легче: говорить о себе или слушать другого?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7247780" y="4834533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668697" y="5755838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Удивило ли вас что-то в ответах партнера?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7247780" y="6025039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68697" y="6762036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Как общие интересы могут стать началом дружбы?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7247780" y="6899213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68697" y="7924205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31631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967043"/>
            <a:ext cx="602503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Где искать друзей?</a:t>
            </a:r>
            <a:endParaRPr lang="en-US" sz="4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081587"/>
            <a:ext cx="4347567" cy="96393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34772" y="628650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Учебная среда</a:t>
            </a:r>
            <a:endParaRPr lang="en-US" sz="2800" dirty="0"/>
          </a:p>
        </p:txBody>
      </p:sp>
      <p:sp>
        <p:nvSpPr>
          <p:cNvPr id="6" name="Text 2"/>
          <p:cNvSpPr/>
          <p:nvPr/>
        </p:nvSpPr>
        <p:spPr>
          <a:xfrm>
            <a:off x="1034772" y="6807518"/>
            <a:ext cx="3865602" cy="2313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Одноклассники, студенты параллельных классов, школьные мероприятия и проекты. Используйте возможность групповой работы для знакомства.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357" y="5081587"/>
            <a:ext cx="4347567" cy="96393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82339" y="628650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Увлечения и хобби</a:t>
            </a:r>
            <a:endParaRPr lang="en-US" sz="2800" dirty="0"/>
          </a:p>
        </p:txBody>
      </p:sp>
      <p:sp>
        <p:nvSpPr>
          <p:cNvPr id="9" name="Text 4"/>
          <p:cNvSpPr/>
          <p:nvPr/>
        </p:nvSpPr>
        <p:spPr>
          <a:xfrm>
            <a:off x="5382339" y="6807518"/>
            <a:ext cx="3865602" cy="192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Спортивные секции, творческие кружки, музыкальные школы — идеальные места для встречи с единомышленниками, разделяющими ваши интересы.</a:t>
            </a:r>
            <a:endParaRPr lang="en-US" sz="2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924" y="5081587"/>
            <a:ext cx="4347567" cy="96393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29907" y="6286500"/>
            <a:ext cx="3274576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Локальное окружение</a:t>
            </a:r>
            <a:endParaRPr lang="en-US" sz="2800" dirty="0"/>
          </a:p>
        </p:txBody>
      </p:sp>
      <p:sp>
        <p:nvSpPr>
          <p:cNvPr id="12" name="Text 6"/>
          <p:cNvSpPr/>
          <p:nvPr/>
        </p:nvSpPr>
        <p:spPr>
          <a:xfrm>
            <a:off x="9729907" y="6807518"/>
            <a:ext cx="3865602" cy="1927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Соседи, дворовые компании, районные мероприятия. Не забывайте о друзьях друзей — это расширяет ваш социальный круг.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793790" y="9632752"/>
            <a:ext cx="13042821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000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38156"/>
            <a:ext cx="7963376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Основные качества друга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2002036" y="3285411"/>
            <a:ext cx="3258979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Доброжелательность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93790" y="3837027"/>
            <a:ext cx="4467225" cy="1224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2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Искреннее желание добра, готовность помочь и поддержать в любой ситуации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015" y="3738324"/>
            <a:ext cx="4108371" cy="4108371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833" y="4946333"/>
            <a:ext cx="358735" cy="4485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69385" y="274581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Честность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9369385" y="3297436"/>
            <a:ext cx="4467225" cy="1224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Способность говорить правду, даже когда это непросто, отсутствие лжи в отношениях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1015" y="3738324"/>
            <a:ext cx="4108371" cy="4108371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2599" y="4561999"/>
            <a:ext cx="358735" cy="4485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79687" y="490454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Поддержка</a:t>
            </a:r>
            <a:endParaRPr lang="en-US" sz="2800" dirty="0"/>
          </a:p>
        </p:txBody>
      </p:sp>
      <p:sp>
        <p:nvSpPr>
          <p:cNvPr id="12" name="Text 6"/>
          <p:cNvSpPr/>
          <p:nvPr/>
        </p:nvSpPr>
        <p:spPr>
          <a:xfrm>
            <a:off x="9879687" y="5456158"/>
            <a:ext cx="4467225" cy="1224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Умение быть рядом в трудные моменты, поддерживать начинания и мечты</a:t>
            </a:r>
            <a:endParaRPr lang="en-US" sz="24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1015" y="3738324"/>
            <a:ext cx="4108371" cy="4108371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3643" y="5568196"/>
            <a:ext cx="358735" cy="44850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369385" y="7063264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Чувство юмора</a:t>
            </a:r>
            <a:endParaRPr lang="en-US" sz="2800" dirty="0"/>
          </a:p>
        </p:txBody>
      </p:sp>
      <p:sp>
        <p:nvSpPr>
          <p:cNvPr id="16" name="Text 8"/>
          <p:cNvSpPr/>
          <p:nvPr/>
        </p:nvSpPr>
        <p:spPr>
          <a:xfrm>
            <a:off x="9369385" y="7614880"/>
            <a:ext cx="4467225" cy="1224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Способность разрядить напряженную ситуацию, создавать позитивную атмосферу</a:t>
            </a:r>
            <a:endParaRPr lang="en-US" sz="24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1015" y="3738324"/>
            <a:ext cx="4108371" cy="4108371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2599" y="6574274"/>
            <a:ext cx="358735" cy="448508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071330" y="6727627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Умение слушать</a:t>
            </a:r>
            <a:endParaRPr lang="en-US" sz="2800" dirty="0"/>
          </a:p>
        </p:txBody>
      </p:sp>
      <p:sp>
        <p:nvSpPr>
          <p:cNvPr id="20" name="Text 10"/>
          <p:cNvSpPr/>
          <p:nvPr/>
        </p:nvSpPr>
        <p:spPr>
          <a:xfrm>
            <a:off x="793790" y="7279243"/>
            <a:ext cx="4467225" cy="816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2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Проявление искреннего интереса к вашим мыслям и чувствам</a:t>
            </a:r>
            <a:endParaRPr lang="en-US" sz="240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1015" y="3738324"/>
            <a:ext cx="4108371" cy="4108371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79833" y="6189940"/>
            <a:ext cx="358735" cy="448508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19618" y="9517023"/>
            <a:ext cx="13042821" cy="40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Вопрос для размышления </a:t>
            </a:r>
            <a:endParaRPr lang="ru-RU" sz="2800" b="1" dirty="0">
              <a:solidFill>
                <a:srgbClr val="403011"/>
              </a:solidFill>
              <a:latin typeface="Brygada 1918" pitchFamily="34" charset="0"/>
              <a:ea typeface="Brygada 1918" pitchFamily="34" charset="-122"/>
              <a:cs typeface="Brygada 1918" pitchFamily="34" charset="-120"/>
            </a:endParaRPr>
          </a:p>
          <a:p>
            <a:pPr marL="0" indent="0" algn="ctr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"Какой друг нужен именно тебе? Какие качества ты ценишь больше всего?"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0538"/>
            <a:ext cx="7093506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Как </a:t>
            </a:r>
            <a:r>
              <a:rPr lang="en-US" sz="5550" dirty="0" err="1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начать</a:t>
            </a: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 </a:t>
            </a:r>
            <a:r>
              <a:rPr lang="en-US" sz="5550" dirty="0" err="1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разговор</a:t>
            </a:r>
            <a:r>
              <a:rPr lang="ru-RU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?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045262"/>
            <a:ext cx="6175534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Простые фразы для знакомства</a:t>
            </a:r>
            <a:endParaRPr lang="en-US" sz="3300" dirty="0"/>
          </a:p>
        </p:txBody>
      </p:sp>
      <p:sp>
        <p:nvSpPr>
          <p:cNvPr id="4" name="Text 2"/>
          <p:cNvSpPr/>
          <p:nvPr/>
        </p:nvSpPr>
        <p:spPr>
          <a:xfrm>
            <a:off x="793790" y="4391977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"Привет, я [имя]. А ты занимаешься в этой секции давно?"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5398175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"Классная футболка! Ты тоже фанат этой группы?"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6404372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"Можно к тебе присоединиться? Я здесь впервые."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7410569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"Как тебе новый [фильм/игра/песня]? Уже видел?"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8697" y="3045262"/>
            <a:ext cx="487382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Эффективные подходы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8104125" y="3789521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Комплимент — искренне отметьте что-то приятное в человеке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668697" y="3945255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04125" y="4795719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Общие интересы — спросите о хобби или увлечениях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668697" y="4951452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04125" y="5801916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Помощь — предложите или попросите о небольшой помощи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668697" y="5957649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04125" y="6808113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Актуальные события — обсудите то, что происходит здесь и сейчас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668697" y="6963847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668697" y="8041124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93790" y="9068753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Не бойтесь сделать первый шаг! </a:t>
            </a:r>
            <a:r>
              <a:rPr lang="en-US" sz="2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Большинство людей ценят инициативу и открытость.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7909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97223"/>
            <a:ext cx="8864918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Упражнение "Дружеская визитка"</a:t>
            </a:r>
            <a:endParaRPr lang="en-US" sz="4150" dirty="0"/>
          </a:p>
        </p:txBody>
      </p:sp>
      <p:sp>
        <p:nvSpPr>
          <p:cNvPr id="4" name="Shape 1"/>
          <p:cNvSpPr/>
          <p:nvPr/>
        </p:nvSpPr>
        <p:spPr>
          <a:xfrm>
            <a:off x="793790" y="5118616"/>
            <a:ext cx="4241244" cy="212646"/>
          </a:xfrm>
          <a:prstGeom prst="roundRect">
            <a:avLst>
              <a:gd name="adj" fmla="val 150004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6435" y="5543907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 Создание визитки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006435" y="6003727"/>
            <a:ext cx="3815953" cy="1020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Возьмите небольшой лист бумаги и напишите 3 интересных факта о себе: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06435" y="7151727"/>
            <a:ext cx="3815953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Ваше необычное хобби или талант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06435" y="7906464"/>
            <a:ext cx="3815953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Что вы цените в дружбе больше всего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06435" y="8661202"/>
            <a:ext cx="3815953" cy="680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Что вам интересно узнать от других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94459" y="4799648"/>
            <a:ext cx="4241363" cy="212646"/>
          </a:xfrm>
          <a:prstGeom prst="roundRect">
            <a:avLst>
              <a:gd name="adj" fmla="val 150004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07104" y="5224939"/>
            <a:ext cx="278987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Обмен информацией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5407104" y="5684758"/>
            <a:ext cx="3816072" cy="2040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Ходите по комнате и знакомьтесь с другими участниками, обмениваясь информацией со своих визиток. Ваша задача — найти людей с похожими интересами или ценностями.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595247" y="4480679"/>
            <a:ext cx="4241363" cy="212646"/>
          </a:xfrm>
          <a:prstGeom prst="roundRect">
            <a:avLst>
              <a:gd name="adj" fmla="val 150004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9807893" y="4905970"/>
            <a:ext cx="323873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Обсуждение результатов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9807893" y="5365790"/>
            <a:ext cx="3816072" cy="1700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Поделитесь с группой, какие совпадения вы нашли и с кем. Обсудите, как эти общие темы могут стать началом интересного разговора и возможной дружбы.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793790" y="9793367"/>
            <a:ext cx="13042821" cy="3401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421" y="686753"/>
            <a:ext cx="4795480" cy="50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50"/>
              </a:lnSpc>
              <a:buNone/>
            </a:pPr>
            <a:r>
              <a:rPr lang="en-US" sz="44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Почему важно слушать?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21" y="1517690"/>
            <a:ext cx="4053602" cy="25053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06937" y="2110480"/>
            <a:ext cx="2026801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Активное слушание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914067" y="2754407"/>
            <a:ext cx="9017913" cy="518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Поддерживайте зрительный контакт, кивайте, проявляйте заинтересованность невербально. Не перебивайте собеседника, дайте ему закончить мысль.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21" y="4428292"/>
            <a:ext cx="4053602" cy="25053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914067" y="4961812"/>
            <a:ext cx="2026801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Задавайте вопросы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4914067" y="5867014"/>
            <a:ext cx="9017913" cy="518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Уточняющие вопросы показывают, что вам действительно интересно мнение собеседника. "А что было потом?", "Как ты себя при этом чувствовал?"</a:t>
            </a:r>
            <a:endParaRPr lang="en-US" sz="2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421" y="7338893"/>
            <a:ext cx="4053602" cy="25053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088239" y="8090238"/>
            <a:ext cx="2549604" cy="253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Упражнение "Эхо-фразы"</a:t>
            </a:r>
            <a:endParaRPr lang="en-US" sz="2800" dirty="0"/>
          </a:p>
        </p:txBody>
      </p:sp>
      <p:sp>
        <p:nvSpPr>
          <p:cNvPr id="11" name="Text 6"/>
          <p:cNvSpPr/>
          <p:nvPr/>
        </p:nvSpPr>
        <p:spPr>
          <a:xfrm>
            <a:off x="5088239" y="8833009"/>
            <a:ext cx="9017913" cy="518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Попробуйте в парах: один рассказывает историю, другой повторяет суть услышанного своими словами. Затем меняетесь ролями.</a:t>
            </a:r>
            <a:endParaRPr lang="en-US" sz="2400" dirty="0"/>
          </a:p>
        </p:txBody>
      </p:sp>
      <p:sp>
        <p:nvSpPr>
          <p:cNvPr id="12" name="Text 7"/>
          <p:cNvSpPr/>
          <p:nvPr/>
        </p:nvSpPr>
        <p:spPr>
          <a:xfrm>
            <a:off x="698421" y="10026610"/>
            <a:ext cx="13233559" cy="2594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9454"/>
            <a:ext cx="1181111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Как справиться со страхом отказа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944058"/>
            <a:ext cx="3175397" cy="354330"/>
          </a:xfrm>
          <a:prstGeom prst="roundRect">
            <a:avLst>
              <a:gd name="adj" fmla="val 120030"/>
            </a:avLst>
          </a:prstGeom>
          <a:solidFill>
            <a:srgbClr val="F6EBD4"/>
          </a:solidFill>
          <a:ln w="15240">
            <a:solidFill>
              <a:srgbClr val="7B855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2944058"/>
            <a:ext cx="2540318" cy="354330"/>
          </a:xfrm>
          <a:prstGeom prst="roundRect">
            <a:avLst>
              <a:gd name="adj" fmla="val 120030"/>
            </a:avLst>
          </a:prstGeom>
          <a:solidFill>
            <a:srgbClr val="626C3B"/>
          </a:solidFill>
          <a:ln/>
        </p:spPr>
      </p:sp>
      <p:sp>
        <p:nvSpPr>
          <p:cNvPr id="5" name="Text 3"/>
          <p:cNvSpPr/>
          <p:nvPr/>
        </p:nvSpPr>
        <p:spPr>
          <a:xfrm>
            <a:off x="4181832" y="2944058"/>
            <a:ext cx="7233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80%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93790" y="3652718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Подростков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3790" y="4265771"/>
            <a:ext cx="4111347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испытывают страх быть отвергнутыми сверстниками — это абсолютно нормальная человеческая реакция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5259467" y="2944058"/>
            <a:ext cx="3174802" cy="354330"/>
          </a:xfrm>
          <a:prstGeom prst="roundRect">
            <a:avLst>
              <a:gd name="adj" fmla="val 120030"/>
            </a:avLst>
          </a:prstGeom>
          <a:solidFill>
            <a:srgbClr val="F6EBD4"/>
          </a:solidFill>
          <a:ln w="15240">
            <a:solidFill>
              <a:srgbClr val="9C924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259467" y="2944058"/>
            <a:ext cx="2063591" cy="354330"/>
          </a:xfrm>
          <a:prstGeom prst="roundRect">
            <a:avLst>
              <a:gd name="adj" fmla="val 120030"/>
            </a:avLst>
          </a:prstGeom>
          <a:solidFill>
            <a:srgbClr val="83792E"/>
          </a:solidFill>
          <a:ln/>
        </p:spPr>
      </p:sp>
      <p:sp>
        <p:nvSpPr>
          <p:cNvPr id="10" name="Text 8"/>
          <p:cNvSpPr/>
          <p:nvPr/>
        </p:nvSpPr>
        <p:spPr>
          <a:xfrm>
            <a:off x="8646914" y="2944058"/>
            <a:ext cx="7239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65%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259467" y="3652718"/>
            <a:ext cx="375165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Успешных знакомств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5259467" y="4265771"/>
            <a:ext cx="4111347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происходит после преодоления первоначального страха и неловкости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9725144" y="2944058"/>
            <a:ext cx="3166229" cy="354330"/>
          </a:xfrm>
          <a:prstGeom prst="roundRect">
            <a:avLst>
              <a:gd name="adj" fmla="val 120030"/>
            </a:avLst>
          </a:prstGeom>
          <a:solidFill>
            <a:srgbClr val="F6EBD4"/>
          </a:solidFill>
          <a:ln w="15240">
            <a:solidFill>
              <a:srgbClr val="CE952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25144" y="2944058"/>
            <a:ext cx="2849523" cy="354330"/>
          </a:xfrm>
          <a:prstGeom prst="roundRect">
            <a:avLst>
              <a:gd name="adj" fmla="val 120030"/>
            </a:avLst>
          </a:prstGeom>
          <a:solidFill>
            <a:srgbClr val="E8AF3B"/>
          </a:solidFill>
          <a:ln/>
        </p:spPr>
      </p:sp>
      <p:sp>
        <p:nvSpPr>
          <p:cNvPr id="15" name="Text 13"/>
          <p:cNvSpPr/>
          <p:nvPr/>
        </p:nvSpPr>
        <p:spPr>
          <a:xfrm>
            <a:off x="13104019" y="2944058"/>
            <a:ext cx="7324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90%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9725144" y="3652718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Людей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9725144" y="4265771"/>
            <a:ext cx="4111347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положительно реагируют на искреннюю попытку познакомиться и наладить контакт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218962" y="7674413"/>
            <a:ext cx="12617529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"Когда я перешла в новую школу, я целую неделю обедала одна. Однажды я просто подошла к группе девочек и спросила, можно ли к ним присоединиться. Они согласились, и теперь мы лучшие подруги. Всё, что мне нужно было сделать — преодолеть свой страх и сделать первый шаг." — Катя, 15 лет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793671" y="7355445"/>
            <a:ext cx="38100" cy="2451973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20" name="Text 18"/>
          <p:cNvSpPr/>
          <p:nvPr/>
        </p:nvSpPr>
        <p:spPr>
          <a:xfrm>
            <a:off x="793790" y="9169717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9461" y="864048"/>
            <a:ext cx="754927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Упражнение </a:t>
            </a:r>
            <a:r>
              <a:rPr lang="ru-RU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«</a:t>
            </a:r>
            <a:r>
              <a:rPr lang="en-US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Ролевые игры</a:t>
            </a:r>
            <a:r>
              <a:rPr lang="ru-RU" sz="48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»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793790" y="2093119"/>
            <a:ext cx="3664744" cy="4216837"/>
          </a:xfrm>
          <a:prstGeom prst="roundRect">
            <a:avLst>
              <a:gd name="adj" fmla="val 9284"/>
            </a:avLst>
          </a:prstGeom>
          <a:solidFill>
            <a:srgbClr val="626C3B"/>
          </a:solidFill>
          <a:ln w="7620">
            <a:solidFill>
              <a:srgbClr val="7B8554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2327553"/>
            <a:ext cx="319587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Ситуация "Я пришёл на новую секцию"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28224" y="3172301"/>
            <a:ext cx="3195876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Разделитесь на группы по 4-5 человек. В каждой группе один участник играет роль "новичка", остальные — "постоянные участники секции". Задача новичка — познакомиться и влиться в коллектив за 5 минут.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4685348" y="2093119"/>
            <a:ext cx="3664863" cy="4216837"/>
          </a:xfrm>
          <a:prstGeom prst="roundRect">
            <a:avLst>
              <a:gd name="adj" fmla="val 9284"/>
            </a:avLst>
          </a:prstGeom>
          <a:solidFill>
            <a:srgbClr val="83792E"/>
          </a:solidFill>
          <a:ln w="7620">
            <a:solidFill>
              <a:srgbClr val="9C924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782" y="2327553"/>
            <a:ext cx="300204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Вариации сценариев: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978003" y="2817971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Секция спортивного плавания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978003" y="3623072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Художественная студия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978003" y="4065270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Клуб любителей настольных игр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978003" y="4870371"/>
            <a:ext cx="31959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Музыкальный кружок</a:t>
            </a:r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793790" y="6536769"/>
            <a:ext cx="7556421" cy="2410897"/>
          </a:xfrm>
          <a:prstGeom prst="roundRect">
            <a:avLst>
              <a:gd name="adj" fmla="val 14113"/>
            </a:avLst>
          </a:prstGeom>
          <a:solidFill>
            <a:srgbClr val="E8AF3B"/>
          </a:solidFill>
          <a:ln w="7620">
            <a:solidFill>
              <a:srgbClr val="CE952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28224" y="67712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Групповой разбор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1028224" y="7261622"/>
            <a:ext cx="70875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После выполнения упражнения обсудите: какие подходы сработали лучше всего? Что вызвало трудности? Какие фразы и темы помогли начать разговор? Что бы вы сделали по-другому в реальной ситуации?</a:t>
            </a:r>
            <a:endParaRPr lang="en-US" dirty="0"/>
          </a:p>
        </p:txBody>
      </p:sp>
      <p:sp>
        <p:nvSpPr>
          <p:cNvPr id="20" name="Text 17"/>
          <p:cNvSpPr/>
          <p:nvPr/>
        </p:nvSpPr>
        <p:spPr>
          <a:xfrm>
            <a:off x="793790" y="9202817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Это упражнение поможет вам отработать навыки знакомства в безопасной среде и получить полезную обратную связь от группы.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39240"/>
            <a:ext cx="9076015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Ошибки при поиске друга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133963"/>
            <a:ext cx="5781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Распространенные ошибки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285220" y="3935946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Неискренность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попытка казаться тем, кем вы не являетесь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93790" y="4033957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85220" y="4942143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Излишняя навязчивость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не давать собеседнику личного пространства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93790" y="5040154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285220" y="5948340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Неумение слушать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постоянно говорить только о себе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793790" y="6046351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85220" y="6954538"/>
            <a:ext cx="6175534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Желание понравиться любой ценой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соглашаться со всем, даже если это противоречит вашим ценностям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93790" y="7052548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85220" y="8414244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Критика и осуждение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негативные высказывания о других людях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793790" y="8512254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68697" y="3133963"/>
            <a:ext cx="540353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6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Как исправить ситуацию?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7668697" y="3949065"/>
            <a:ext cx="6175534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Анализ своих действий.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Ведите дневник общения — записывайте, что работало, а что нет в ваших попытках завести друзей.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7668697" y="5819894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Практика рефлексии.</a:t>
            </a: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Задавайте себе вопросы после общения: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668697" y="6982063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Был ли я искренним?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7668697" y="7534751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Проявлял ли я интерес к собеседнику?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7668697" y="808743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Что я могу улучшить в следующий раз?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668697" y="8540948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61830"/>
            <a:ext cx="858916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Упражнение "Круг поддержки"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537585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93790" y="4416385"/>
            <a:ext cx="6127671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400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Встаньте в круг всей группой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93790" y="5373291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Каждый участник по очереди называет одно качество настоящего друга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93790" y="5925979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2"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Запишите все названные качества на доске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93790" y="6478667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3"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Совместно создайте "портрет идеального друга"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93790" y="7031355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Подумайте</a:t>
            </a:r>
            <a:r>
              <a:rPr lang="ru-RU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</a:t>
            </a: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какими из этих качеств вы уже обладаете, </a:t>
            </a:r>
            <a:endParaRPr lang="ru-RU" sz="2800" dirty="0">
              <a:solidFill>
                <a:srgbClr val="403011"/>
              </a:solidFill>
              <a:latin typeface="Brygada 1918" pitchFamily="34" charset="0"/>
              <a:ea typeface="Brygada 1918" pitchFamily="34" charset="-122"/>
              <a:cs typeface="Brygada 1918" pitchFamily="34" charset="-120"/>
            </a:endParaRPr>
          </a:p>
          <a:p>
            <a:pPr algn="l">
              <a:lnSpc>
                <a:spcPts val="3550"/>
              </a:lnSpc>
              <a:buSzPct val="100000"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а какие хотели бы развить?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011504" y="8863376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В завершение — время для вопросов участников и обсуждения индивидуальных затруднений в поиске друзей.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6072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65114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6280190" y="317634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403011"/>
                </a:solidFill>
                <a:latin typeface="Brygada 1918 Semi Bold" pitchFamily="34" charset="0"/>
                <a:ea typeface="Brygada 1918 Semi Bold" pitchFamily="34" charset="-122"/>
                <a:cs typeface="Brygada 1918 Semi Bold" pitchFamily="34" charset="-120"/>
              </a:rPr>
              <a:t>Основные выводы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6744647" y="4260532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Дружба — важная часть жизни, которая делает нас счастливее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6280190" y="4395311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744647" y="5266729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Поиск друзей — это навык, который можно развивать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6280190" y="5401508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744647" y="6272926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Будьте искренними и проявляйте интерес к другим людям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280190" y="6407706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44647" y="7279123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Не бойтесь делать первый шаг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6280190" y="7413903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744647" y="7831811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Ошибки — это часть пути, учитесь на них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80190" y="7966591"/>
            <a:ext cx="283488" cy="283488"/>
          </a:xfrm>
          <a:prstGeom prst="roundRect">
            <a:avLst>
              <a:gd name="adj" fmla="val 150025"/>
            </a:avLst>
          </a:prstGeom>
          <a:noFill/>
          <a:ln w="30480">
            <a:solidFill>
              <a:srgbClr val="626C3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80190" y="8654177"/>
            <a:ext cx="75564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1027</Words>
  <Application>Microsoft Office PowerPoint</Application>
  <PresentationFormat>Произвольный</PresentationFormat>
  <Paragraphs>135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Brygada 1918</vt:lpstr>
      <vt:lpstr>Calibri</vt:lpstr>
      <vt:lpstr>Brygada 1918 Semi 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Кристина Жмырко</cp:lastModifiedBy>
  <cp:revision>2</cp:revision>
  <dcterms:created xsi:type="dcterms:W3CDTF">2025-06-29T00:36:28Z</dcterms:created>
  <dcterms:modified xsi:type="dcterms:W3CDTF">2025-06-29T00:41:36Z</dcterms:modified>
</cp:coreProperties>
</file>