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</p:sldIdLst>
  <p:sldSz cx="14630400" cy="10972800"/>
  <p:notesSz cx="10972800" cy="14630400"/>
  <p:embeddedFontLst>
    <p:embeddedFont>
      <p:font typeface="Funnel Display" panose="020B0604020202020204" charset="0"/>
      <p:regular r:id="rId15"/>
    </p:embeddedFont>
    <p:embeddedFont>
      <p:font typeface="Funnel Sans" panose="020B0604020202020204" charset="0"/>
      <p:regular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7" d="100"/>
          <a:sy n="67" d="100"/>
        </p:scale>
        <p:origin x="10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7984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AF5EB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AF5EB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AF5EB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AF5EB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AF5EB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AF5EB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AF5EB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AF5EB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AF5EB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AF5EB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AF5EB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AF5EB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2" y="2617510"/>
            <a:ext cx="8103077" cy="2112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6600" dirty="0">
                <a:solidFill>
                  <a:srgbClr val="051D3A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Как помочь ребенку адаптироваться </a:t>
            </a:r>
            <a:endParaRPr lang="ru-RU" sz="6600" dirty="0">
              <a:solidFill>
                <a:srgbClr val="051D3A"/>
              </a:solidFill>
              <a:latin typeface="Funnel Display" pitchFamily="34" charset="0"/>
              <a:ea typeface="Funnel Display" pitchFamily="34" charset="-122"/>
              <a:cs typeface="Funnel Display" pitchFamily="34" charset="-120"/>
            </a:endParaRPr>
          </a:p>
          <a:p>
            <a:pPr marL="0" indent="0" algn="l">
              <a:lnSpc>
                <a:spcPts val="5500"/>
              </a:lnSpc>
              <a:buNone/>
            </a:pPr>
            <a:r>
              <a:rPr lang="en-US" sz="6600" dirty="0">
                <a:solidFill>
                  <a:srgbClr val="051D3A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к 1 классу?</a:t>
            </a:r>
            <a:endParaRPr lang="en-US" sz="6600" dirty="0"/>
          </a:p>
        </p:txBody>
      </p:sp>
      <p:sp>
        <p:nvSpPr>
          <p:cNvPr id="4" name="Text 1"/>
          <p:cNvSpPr/>
          <p:nvPr/>
        </p:nvSpPr>
        <p:spPr>
          <a:xfrm>
            <a:off x="837724" y="5821204"/>
            <a:ext cx="7468553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32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Первый класс — важный этап в жизни ребенка. Переход к школьной жизни требует серьезной перестройки психики и поведения.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837724" y="7239476"/>
            <a:ext cx="7468553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35438" y="2773334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6600" dirty="0">
                <a:solidFill>
                  <a:srgbClr val="051D3A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Что такое адаптация к школе?</a:t>
            </a:r>
            <a:endParaRPr lang="en-US" sz="6600" dirty="0"/>
          </a:p>
        </p:txBody>
      </p:sp>
      <p:sp>
        <p:nvSpPr>
          <p:cNvPr id="4" name="Text 1"/>
          <p:cNvSpPr/>
          <p:nvPr/>
        </p:nvSpPr>
        <p:spPr>
          <a:xfrm>
            <a:off x="6324124" y="5469255"/>
            <a:ext cx="7468553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8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Адаптация — это процесс привыкания к новой среде. Ребенок </a:t>
            </a:r>
            <a:r>
              <a:rPr lang="en-US" sz="2800" b="1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учится соблюдать </a:t>
            </a:r>
            <a:r>
              <a:rPr lang="en-US" sz="28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школьные правила и распорядок.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6324124" y="6635132"/>
            <a:ext cx="7468553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8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У первоклассника формируются новые привычки и навыки. Успешная адаптация </a:t>
            </a:r>
            <a:r>
              <a:rPr lang="en-US" sz="2800" b="1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длится до полугода</a:t>
            </a:r>
            <a:r>
              <a:rPr lang="en-US" sz="28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.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31840" y="1197565"/>
            <a:ext cx="688336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5800" dirty="0">
                <a:solidFill>
                  <a:srgbClr val="051D3A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Что такое дезадаптация</a:t>
            </a:r>
            <a:r>
              <a:rPr lang="en-US" sz="6000" dirty="0">
                <a:solidFill>
                  <a:srgbClr val="051D3A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?</a:t>
            </a:r>
            <a:endParaRPr lang="en-US" sz="6000" dirty="0"/>
          </a:p>
        </p:txBody>
      </p:sp>
      <p:sp>
        <p:nvSpPr>
          <p:cNvPr id="4" name="Shape 1"/>
          <p:cNvSpPr/>
          <p:nvPr/>
        </p:nvSpPr>
        <p:spPr>
          <a:xfrm>
            <a:off x="837724" y="3523298"/>
            <a:ext cx="538520" cy="538520"/>
          </a:xfrm>
          <a:prstGeom prst="roundRect">
            <a:avLst>
              <a:gd name="adj" fmla="val 18670"/>
            </a:avLst>
          </a:prstGeom>
          <a:solidFill>
            <a:srgbClr val="FAF5EB"/>
          </a:solidFill>
          <a:ln w="7620">
            <a:solidFill>
              <a:srgbClr val="D5CDBE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615559" y="3605570"/>
            <a:ext cx="4055269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3200" b="1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Трудности в приспособлении</a:t>
            </a:r>
            <a:endParaRPr lang="en-US" sz="3200" b="1" dirty="0"/>
          </a:p>
        </p:txBody>
      </p:sp>
      <p:sp>
        <p:nvSpPr>
          <p:cNvPr id="6" name="Text 3"/>
          <p:cNvSpPr/>
          <p:nvPr/>
        </p:nvSpPr>
        <p:spPr>
          <a:xfrm>
            <a:off x="1615559" y="4101108"/>
            <a:ext cx="669071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8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Ребенок не может привыкнуть к школьным требованиям и условиям.</a:t>
            </a:r>
            <a:endParaRPr lang="en-US" sz="2800" dirty="0"/>
          </a:p>
        </p:txBody>
      </p:sp>
      <p:sp>
        <p:nvSpPr>
          <p:cNvPr id="7" name="Shape 4"/>
          <p:cNvSpPr/>
          <p:nvPr/>
        </p:nvSpPr>
        <p:spPr>
          <a:xfrm>
            <a:off x="837724" y="5345906"/>
            <a:ext cx="538520" cy="538520"/>
          </a:xfrm>
          <a:prstGeom prst="roundRect">
            <a:avLst>
              <a:gd name="adj" fmla="val 18670"/>
            </a:avLst>
          </a:prstGeom>
          <a:solidFill>
            <a:srgbClr val="FAF5EB"/>
          </a:solidFill>
          <a:ln w="7620">
            <a:solidFill>
              <a:srgbClr val="D5CDBE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615559" y="5428178"/>
            <a:ext cx="316420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3200" b="1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Нарушения поведения</a:t>
            </a:r>
            <a:endParaRPr lang="en-US" sz="3200" b="1" dirty="0"/>
          </a:p>
        </p:txBody>
      </p:sp>
      <p:sp>
        <p:nvSpPr>
          <p:cNvPr id="9" name="Text 6"/>
          <p:cNvSpPr/>
          <p:nvPr/>
        </p:nvSpPr>
        <p:spPr>
          <a:xfrm>
            <a:off x="1615559" y="5923717"/>
            <a:ext cx="669071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8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Проявляются в виде тревожности, агрессии или отказа посещать школу.</a:t>
            </a:r>
            <a:endParaRPr lang="en-US" sz="2800" dirty="0"/>
          </a:p>
        </p:txBody>
      </p:sp>
      <p:sp>
        <p:nvSpPr>
          <p:cNvPr id="10" name="Shape 7"/>
          <p:cNvSpPr/>
          <p:nvPr/>
        </p:nvSpPr>
        <p:spPr>
          <a:xfrm>
            <a:off x="837724" y="7168515"/>
            <a:ext cx="538520" cy="538520"/>
          </a:xfrm>
          <a:prstGeom prst="roundRect">
            <a:avLst>
              <a:gd name="adj" fmla="val 18670"/>
            </a:avLst>
          </a:prstGeom>
          <a:solidFill>
            <a:srgbClr val="FAF5EB"/>
          </a:solidFill>
          <a:ln w="7620">
            <a:solidFill>
              <a:srgbClr val="D5CDBE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615559" y="7250787"/>
            <a:ext cx="2930128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3200" b="1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Необходима помощь</a:t>
            </a:r>
            <a:endParaRPr lang="en-US" sz="3200" b="1" dirty="0"/>
          </a:p>
        </p:txBody>
      </p:sp>
      <p:sp>
        <p:nvSpPr>
          <p:cNvPr id="12" name="Text 9"/>
          <p:cNvSpPr/>
          <p:nvPr/>
        </p:nvSpPr>
        <p:spPr>
          <a:xfrm>
            <a:off x="1615559" y="7746325"/>
            <a:ext cx="669071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8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Дезадаптация требует совместных усилий родителей, учителей и психолога.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9519" y="1376850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6000" dirty="0">
                <a:solidFill>
                  <a:srgbClr val="051D3A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Признаки успешной адаптации</a:t>
            </a:r>
            <a:endParaRPr lang="en-US" sz="60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724" y="3336965"/>
            <a:ext cx="598408" cy="59840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12862" y="4254937"/>
            <a:ext cx="2927271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3200" b="1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Позитивный настрой</a:t>
            </a:r>
            <a:endParaRPr lang="en-US" sz="3200" b="1" dirty="0"/>
          </a:p>
        </p:txBody>
      </p:sp>
      <p:sp>
        <p:nvSpPr>
          <p:cNvPr id="6" name="Text 2"/>
          <p:cNvSpPr/>
          <p:nvPr/>
        </p:nvSpPr>
        <p:spPr>
          <a:xfrm>
            <a:off x="453508" y="4720352"/>
            <a:ext cx="3584615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8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Ребенок с радостью идет в школу. Рассказывает о школьных событиях с энтузиазмом.</a:t>
            </a:r>
            <a:endParaRPr lang="en-US" sz="28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7197" y="3336965"/>
            <a:ext cx="598408" cy="598408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990862" y="4254937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3200" b="1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Социализация</a:t>
            </a:r>
            <a:endParaRPr lang="en-US" sz="3200" b="1" dirty="0"/>
          </a:p>
        </p:txBody>
      </p:sp>
      <p:sp>
        <p:nvSpPr>
          <p:cNvPr id="9" name="Text 4"/>
          <p:cNvSpPr/>
          <p:nvPr/>
        </p:nvSpPr>
        <p:spPr>
          <a:xfrm>
            <a:off x="4952108" y="4756487"/>
            <a:ext cx="3584734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8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Находит общий язык с одноклассниками. Уважительно относится к учителю.</a:t>
            </a:r>
            <a:endParaRPr lang="en-US" sz="28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4999" y="7078572"/>
            <a:ext cx="598408" cy="59840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837724" y="7758232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3200" b="1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Дисциплина</a:t>
            </a:r>
            <a:endParaRPr lang="en-US" sz="3200" b="1" dirty="0"/>
          </a:p>
        </p:txBody>
      </p:sp>
      <p:sp>
        <p:nvSpPr>
          <p:cNvPr id="12" name="Text 6"/>
          <p:cNvSpPr/>
          <p:nvPr/>
        </p:nvSpPr>
        <p:spPr>
          <a:xfrm>
            <a:off x="837724" y="8253770"/>
            <a:ext cx="3584615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8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Соблюдает школьные правила.</a:t>
            </a:r>
            <a:endParaRPr lang="ru-RU" sz="2800" dirty="0">
              <a:solidFill>
                <a:srgbClr val="2B3541"/>
              </a:solidFill>
              <a:latin typeface="Funnel Sans" pitchFamily="34" charset="0"/>
              <a:ea typeface="Funnel Sans" pitchFamily="34" charset="-122"/>
              <a:cs typeface="Funnel Sans" pitchFamily="34" charset="-120"/>
            </a:endParaRPr>
          </a:p>
          <a:p>
            <a:pPr marL="0" indent="0" algn="l">
              <a:lnSpc>
                <a:spcPts val="3000"/>
              </a:lnSpc>
              <a:buNone/>
            </a:pPr>
            <a:r>
              <a:rPr lang="en-US" sz="28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 Выполняет задания без излишних напоминаний.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088350"/>
            <a:ext cx="11715631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5400" dirty="0">
                <a:solidFill>
                  <a:srgbClr val="051D3A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Признаки дезадаптации у первоклассника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837724" y="2366724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37724" y="2965133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837724" y="3563541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endParaRPr lang="en-US" sz="24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628" y="3946566"/>
            <a:ext cx="6727726" cy="422898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614761" y="2420541"/>
            <a:ext cx="538520" cy="538520"/>
          </a:xfrm>
          <a:prstGeom prst="roundRect">
            <a:avLst>
              <a:gd name="adj" fmla="val 18670"/>
            </a:avLst>
          </a:prstGeom>
          <a:solidFill>
            <a:srgbClr val="FAF5EB"/>
          </a:solidFill>
          <a:ln w="7620">
            <a:solidFill>
              <a:srgbClr val="D5CDBE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392597" y="2502813"/>
            <a:ext cx="402657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Эмоциональные проявления</a:t>
            </a:r>
            <a:endParaRPr lang="en-US" sz="2800" b="1" dirty="0"/>
          </a:p>
        </p:txBody>
      </p:sp>
      <p:sp>
        <p:nvSpPr>
          <p:cNvPr id="9" name="Text 6"/>
          <p:cNvSpPr/>
          <p:nvPr/>
        </p:nvSpPr>
        <p:spPr>
          <a:xfrm>
            <a:off x="8392597" y="3094077"/>
            <a:ext cx="5407700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Частые капризы, плаксивость, раздражительность, перепады настроения.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7614761" y="4338876"/>
            <a:ext cx="538520" cy="538520"/>
          </a:xfrm>
          <a:prstGeom prst="roundRect">
            <a:avLst>
              <a:gd name="adj" fmla="val 18670"/>
            </a:avLst>
          </a:prstGeom>
          <a:solidFill>
            <a:srgbClr val="FAF5EB"/>
          </a:solidFill>
          <a:ln w="7620">
            <a:solidFill>
              <a:srgbClr val="D5CDBE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392597" y="442114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Учебные проблемы</a:t>
            </a:r>
            <a:endParaRPr lang="en-US" sz="2800" b="1" dirty="0"/>
          </a:p>
        </p:txBody>
      </p:sp>
      <p:sp>
        <p:nvSpPr>
          <p:cNvPr id="12" name="Text 9"/>
          <p:cNvSpPr/>
          <p:nvPr/>
        </p:nvSpPr>
        <p:spPr>
          <a:xfrm>
            <a:off x="8392597" y="5012412"/>
            <a:ext cx="5407700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Отказ выполнять домашние задания, потеря интереса к учебе.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7614761" y="6257211"/>
            <a:ext cx="538520" cy="538520"/>
          </a:xfrm>
          <a:prstGeom prst="roundRect">
            <a:avLst>
              <a:gd name="adj" fmla="val 18670"/>
            </a:avLst>
          </a:prstGeom>
          <a:solidFill>
            <a:srgbClr val="FAF5EB"/>
          </a:solidFill>
          <a:ln w="7620">
            <a:solidFill>
              <a:srgbClr val="D5CDBE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392597" y="6339483"/>
            <a:ext cx="3152894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Физические симптомы</a:t>
            </a:r>
            <a:endParaRPr lang="en-US" sz="2800" b="1" dirty="0"/>
          </a:p>
        </p:txBody>
      </p:sp>
      <p:sp>
        <p:nvSpPr>
          <p:cNvPr id="15" name="Text 12"/>
          <p:cNvSpPr/>
          <p:nvPr/>
        </p:nvSpPr>
        <p:spPr>
          <a:xfrm>
            <a:off x="8392597" y="6930747"/>
            <a:ext cx="5407700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Боли в животе, головные боли перед школой, нарушения сна.</a:t>
            </a:r>
            <a:endParaRPr lang="en-US" sz="2400" dirty="0"/>
          </a:p>
        </p:txBody>
      </p:sp>
      <p:sp>
        <p:nvSpPr>
          <p:cNvPr id="16" name="Shape 13"/>
          <p:cNvSpPr/>
          <p:nvPr/>
        </p:nvSpPr>
        <p:spPr>
          <a:xfrm>
            <a:off x="7614761" y="8175546"/>
            <a:ext cx="538520" cy="538520"/>
          </a:xfrm>
          <a:prstGeom prst="roundRect">
            <a:avLst>
              <a:gd name="adj" fmla="val 18670"/>
            </a:avLst>
          </a:prstGeom>
          <a:solidFill>
            <a:srgbClr val="FAF5EB"/>
          </a:solidFill>
          <a:ln w="7620">
            <a:solidFill>
              <a:srgbClr val="D5CDBE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392597" y="8257818"/>
            <a:ext cx="3208139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Социальные трудности</a:t>
            </a:r>
            <a:endParaRPr lang="en-US" sz="2800" b="1" dirty="0"/>
          </a:p>
        </p:txBody>
      </p:sp>
      <p:sp>
        <p:nvSpPr>
          <p:cNvPr id="18" name="Text 15"/>
          <p:cNvSpPr/>
          <p:nvPr/>
        </p:nvSpPr>
        <p:spPr>
          <a:xfrm>
            <a:off x="8392597" y="8849082"/>
            <a:ext cx="5407700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Конфликты со сверстниками, отказ от общения, замкнутость.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2627948"/>
            <a:ext cx="9507379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5400" dirty="0">
                <a:solidFill>
                  <a:srgbClr val="051D3A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Основные причины дезадаптации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1872972" y="412015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Учебная нагрузка</a:t>
            </a:r>
            <a:endParaRPr lang="en-US" sz="2800" b="1" dirty="0"/>
          </a:p>
        </p:txBody>
      </p:sp>
      <p:sp>
        <p:nvSpPr>
          <p:cNvPr id="4" name="Text 2"/>
          <p:cNvSpPr/>
          <p:nvPr/>
        </p:nvSpPr>
        <p:spPr>
          <a:xfrm>
            <a:off x="837724" y="4615696"/>
            <a:ext cx="3851434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3000"/>
              </a:lnSpc>
              <a:buNone/>
            </a:pPr>
            <a:r>
              <a:rPr lang="en-US" sz="24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Слишком высокие требования. Несоответствие ожиданий реальности.</a:t>
            </a:r>
            <a:endParaRPr lang="en-US" sz="24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8131" y="3810714"/>
            <a:ext cx="4534138" cy="4534138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3966" y="4731782"/>
            <a:ext cx="358140" cy="44767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41243" y="3944183"/>
            <a:ext cx="3851434" cy="7038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Психологическая неготовность</a:t>
            </a:r>
            <a:endParaRPr lang="en-US" sz="2800" b="1" dirty="0"/>
          </a:p>
        </p:txBody>
      </p:sp>
      <p:sp>
        <p:nvSpPr>
          <p:cNvPr id="8" name="Text 4"/>
          <p:cNvSpPr/>
          <p:nvPr/>
        </p:nvSpPr>
        <p:spPr>
          <a:xfrm>
            <a:off x="9941243" y="4791670"/>
            <a:ext cx="3851434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Незрелость эмоционально-волевой сферы. Недостаточная мотивация.</a:t>
            </a:r>
            <a:endParaRPr lang="en-US" sz="24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8131" y="3810714"/>
            <a:ext cx="4534138" cy="4534138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58175" y="4731782"/>
            <a:ext cx="358140" cy="44767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941243" y="6758226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Семейные факторы</a:t>
            </a:r>
            <a:endParaRPr lang="en-US" sz="2800" b="1" dirty="0"/>
          </a:p>
        </p:txBody>
      </p:sp>
      <p:sp>
        <p:nvSpPr>
          <p:cNvPr id="12" name="Text 6"/>
          <p:cNvSpPr/>
          <p:nvPr/>
        </p:nvSpPr>
        <p:spPr>
          <a:xfrm>
            <a:off x="9941243" y="7253764"/>
            <a:ext cx="3851434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Гиперопека или чрезмерная строгость. Конфликты в семье.</a:t>
            </a:r>
            <a:endParaRPr lang="en-US" sz="24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48131" y="3810714"/>
            <a:ext cx="4534138" cy="4534138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58175" y="6975991"/>
            <a:ext cx="358140" cy="447675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1872972" y="6566654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Школьные факторы</a:t>
            </a:r>
            <a:endParaRPr lang="en-US" sz="2800" b="1" dirty="0"/>
          </a:p>
        </p:txBody>
      </p:sp>
      <p:sp>
        <p:nvSpPr>
          <p:cNvPr id="16" name="Text 8"/>
          <p:cNvSpPr/>
          <p:nvPr/>
        </p:nvSpPr>
        <p:spPr>
          <a:xfrm>
            <a:off x="837724" y="7062192"/>
            <a:ext cx="3851434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3000"/>
              </a:lnSpc>
              <a:buNone/>
            </a:pPr>
            <a:r>
              <a:rPr lang="en-US" sz="24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Конфликт с учителем. Неблагоприятный климат в классе.</a:t>
            </a:r>
            <a:endParaRPr lang="en-US" sz="2400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48131" y="3810714"/>
            <a:ext cx="4534138" cy="4534138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13966" y="6975991"/>
            <a:ext cx="358140" cy="4476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560790"/>
            <a:ext cx="8428434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6000" dirty="0">
                <a:solidFill>
                  <a:srgbClr val="051D3A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Факторы успешной адаптации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837724" y="2892981"/>
            <a:ext cx="239316" cy="2218968"/>
          </a:xfrm>
          <a:prstGeom prst="roundRect">
            <a:avLst>
              <a:gd name="adj" fmla="val 42011"/>
            </a:avLst>
          </a:prstGeom>
          <a:solidFill>
            <a:srgbClr val="FAF5EB"/>
          </a:solidFill>
          <a:ln w="7620">
            <a:solidFill>
              <a:srgbClr val="D5CDB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316355" y="3132296"/>
            <a:ext cx="2944892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3200" b="1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Семейная поддержка</a:t>
            </a:r>
            <a:endParaRPr lang="en-US" sz="3200" b="1" dirty="0"/>
          </a:p>
        </p:txBody>
      </p:sp>
      <p:sp>
        <p:nvSpPr>
          <p:cNvPr id="5" name="Text 3"/>
          <p:cNvSpPr/>
          <p:nvPr/>
        </p:nvSpPr>
        <p:spPr>
          <a:xfrm>
            <a:off x="1316355" y="3723561"/>
            <a:ext cx="5706904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8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Спокойная атмосфера в доме. Заинтересованность родителей в успехах ребенка.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196697" y="5291376"/>
            <a:ext cx="239316" cy="1835944"/>
          </a:xfrm>
          <a:prstGeom prst="roundRect">
            <a:avLst>
              <a:gd name="adj" fmla="val 42011"/>
            </a:avLst>
          </a:prstGeom>
          <a:solidFill>
            <a:srgbClr val="FAF5EB"/>
          </a:solidFill>
          <a:ln w="7620">
            <a:solidFill>
              <a:srgbClr val="D5CDB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675328" y="5530691"/>
            <a:ext cx="4498538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3200" b="1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Педагогическая компетентность</a:t>
            </a:r>
            <a:endParaRPr lang="en-US" sz="3200" b="1" dirty="0"/>
          </a:p>
        </p:txBody>
      </p:sp>
      <p:sp>
        <p:nvSpPr>
          <p:cNvPr id="8" name="Text 6"/>
          <p:cNvSpPr/>
          <p:nvPr/>
        </p:nvSpPr>
        <p:spPr>
          <a:xfrm>
            <a:off x="1675328" y="6121956"/>
            <a:ext cx="5347930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8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Профессионализм учителя. Благоприятный климат в классе.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555790" y="7306747"/>
            <a:ext cx="239316" cy="1835944"/>
          </a:xfrm>
          <a:prstGeom prst="roundRect">
            <a:avLst>
              <a:gd name="adj" fmla="val 42011"/>
            </a:avLst>
          </a:prstGeom>
          <a:solidFill>
            <a:srgbClr val="FAF5EB"/>
          </a:solidFill>
          <a:ln w="7620">
            <a:solidFill>
              <a:srgbClr val="D5CDB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034421" y="7546062"/>
            <a:ext cx="3000256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3200" b="1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Личностные качества</a:t>
            </a:r>
            <a:endParaRPr lang="en-US" sz="3200" b="1" dirty="0"/>
          </a:p>
        </p:txBody>
      </p:sp>
      <p:sp>
        <p:nvSpPr>
          <p:cNvPr id="11" name="Text 9"/>
          <p:cNvSpPr/>
          <p:nvPr/>
        </p:nvSpPr>
        <p:spPr>
          <a:xfrm>
            <a:off x="2034421" y="8137327"/>
            <a:ext cx="4988838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8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Коммуникабельность ребенка. Стрессоустойчивость. Любознательность.</a:t>
            </a:r>
            <a:endParaRPr lang="en-US" sz="2800" dirty="0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5047" y="6507900"/>
            <a:ext cx="6570686" cy="394238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AF5EB">
              <a:alpha val="8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837724" y="3414474"/>
            <a:ext cx="8712756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5400" dirty="0">
                <a:solidFill>
                  <a:srgbClr val="051D3A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Как родителям помочь ребёнку</a:t>
            </a:r>
            <a:endParaRPr lang="en-US" sz="54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724" y="4477464"/>
            <a:ext cx="4318278" cy="95750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077039" y="5674281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Режим дня</a:t>
            </a:r>
            <a:endParaRPr lang="en-US" sz="2800" b="1" dirty="0"/>
          </a:p>
        </p:txBody>
      </p:sp>
      <p:sp>
        <p:nvSpPr>
          <p:cNvPr id="7" name="Text 3"/>
          <p:cNvSpPr/>
          <p:nvPr/>
        </p:nvSpPr>
        <p:spPr>
          <a:xfrm>
            <a:off x="1077039" y="6169819"/>
            <a:ext cx="3839647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Обеспечьте полноценный сон (9,5-10 часов). Создайте четкий распорядок дня.</a:t>
            </a:r>
            <a:endParaRPr lang="en-US" sz="24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6002" y="4477464"/>
            <a:ext cx="4318278" cy="957501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4900731" y="5674281"/>
            <a:ext cx="3805357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Эмоциональная поддержка</a:t>
            </a:r>
            <a:endParaRPr lang="en-US" sz="2800" b="1" dirty="0"/>
          </a:p>
        </p:txBody>
      </p:sp>
      <p:sp>
        <p:nvSpPr>
          <p:cNvPr id="10" name="Text 5"/>
          <p:cNvSpPr/>
          <p:nvPr/>
        </p:nvSpPr>
        <p:spPr>
          <a:xfrm>
            <a:off x="5395317" y="6169819"/>
            <a:ext cx="3839647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Хвалите за успехи. Помогайте справляться с неудачами. Будьте терпеливы.</a:t>
            </a:r>
            <a:endParaRPr lang="en-US" sz="24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74279" y="4477464"/>
            <a:ext cx="4318278" cy="957501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0032910" y="5673476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Общение</a:t>
            </a:r>
            <a:endParaRPr lang="en-US" sz="2800" b="1" dirty="0"/>
          </a:p>
        </p:txBody>
      </p:sp>
      <p:sp>
        <p:nvSpPr>
          <p:cNvPr id="13" name="Text 7"/>
          <p:cNvSpPr/>
          <p:nvPr/>
        </p:nvSpPr>
        <p:spPr>
          <a:xfrm>
            <a:off x="9713595" y="6169819"/>
            <a:ext cx="3839647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Обсуждайте школьные события. Поддерживайте контакт с учителем.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088350"/>
            <a:ext cx="5802392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5400" dirty="0">
                <a:solidFill>
                  <a:srgbClr val="051D3A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Чего НЕ стоит делать</a:t>
            </a:r>
            <a:endParaRPr lang="en-US" sz="5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724" y="2420541"/>
            <a:ext cx="6185535" cy="3711297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614761" y="2420541"/>
            <a:ext cx="538520" cy="538520"/>
          </a:xfrm>
          <a:prstGeom prst="roundRect">
            <a:avLst>
              <a:gd name="adj" fmla="val 18670"/>
            </a:avLst>
          </a:prstGeom>
          <a:solidFill>
            <a:srgbClr val="FAF5EB"/>
          </a:solidFill>
          <a:ln w="7620">
            <a:solidFill>
              <a:srgbClr val="D5CDBE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392597" y="2502813"/>
            <a:ext cx="2989302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Избегайте сравнений</a:t>
            </a:r>
            <a:endParaRPr lang="en-US" sz="2800" b="1" dirty="0"/>
          </a:p>
        </p:txBody>
      </p:sp>
      <p:sp>
        <p:nvSpPr>
          <p:cNvPr id="6" name="Text 3"/>
          <p:cNvSpPr/>
          <p:nvPr/>
        </p:nvSpPr>
        <p:spPr>
          <a:xfrm>
            <a:off x="8392597" y="3094077"/>
            <a:ext cx="5407700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Не сравнивайте с другими детьми. Каждый ребенок развивается в своем темпе.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7614761" y="4338876"/>
            <a:ext cx="538520" cy="538520"/>
          </a:xfrm>
          <a:prstGeom prst="roundRect">
            <a:avLst>
              <a:gd name="adj" fmla="val 18670"/>
            </a:avLst>
          </a:prstGeom>
          <a:solidFill>
            <a:srgbClr val="FAF5EB"/>
          </a:solidFill>
          <a:ln w="7620">
            <a:solidFill>
              <a:srgbClr val="D5CDBE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392597" y="442114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Не запугивайте</a:t>
            </a:r>
            <a:endParaRPr lang="en-US" sz="2800" b="1" dirty="0"/>
          </a:p>
        </p:txBody>
      </p:sp>
      <p:sp>
        <p:nvSpPr>
          <p:cNvPr id="9" name="Text 6"/>
          <p:cNvSpPr/>
          <p:nvPr/>
        </p:nvSpPr>
        <p:spPr>
          <a:xfrm>
            <a:off x="8392597" y="5012412"/>
            <a:ext cx="5407700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Угрозы и наказания за неудачи вызывают только страх перед школой.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7614761" y="6257211"/>
            <a:ext cx="538520" cy="538520"/>
          </a:xfrm>
          <a:prstGeom prst="roundRect">
            <a:avLst>
              <a:gd name="adj" fmla="val 18670"/>
            </a:avLst>
          </a:prstGeom>
          <a:solidFill>
            <a:srgbClr val="FAF5EB"/>
          </a:solidFill>
          <a:ln w="7620">
            <a:solidFill>
              <a:srgbClr val="D5CDBE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392597" y="6339483"/>
            <a:ext cx="3711178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Не игнорируйте проблемы</a:t>
            </a:r>
            <a:endParaRPr lang="en-US" sz="2800" b="1" dirty="0"/>
          </a:p>
        </p:txBody>
      </p:sp>
      <p:sp>
        <p:nvSpPr>
          <p:cNvPr id="12" name="Text 9"/>
          <p:cNvSpPr/>
          <p:nvPr/>
        </p:nvSpPr>
        <p:spPr>
          <a:xfrm>
            <a:off x="8392597" y="6930747"/>
            <a:ext cx="5407700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Жалобы ребенка — сигнал о трудностях. Прислушивайтесь к ним.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7614761" y="8175546"/>
            <a:ext cx="538520" cy="538520"/>
          </a:xfrm>
          <a:prstGeom prst="roundRect">
            <a:avLst>
              <a:gd name="adj" fmla="val 18670"/>
            </a:avLst>
          </a:prstGeom>
          <a:solidFill>
            <a:srgbClr val="FAF5EB"/>
          </a:solidFill>
          <a:ln w="7620">
            <a:solidFill>
              <a:srgbClr val="D5CDBE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392597" y="8257818"/>
            <a:ext cx="3040261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Избегайте перегрузок</a:t>
            </a:r>
            <a:endParaRPr lang="en-US" sz="2800" b="1" dirty="0"/>
          </a:p>
        </p:txBody>
      </p:sp>
      <p:sp>
        <p:nvSpPr>
          <p:cNvPr id="15" name="Text 12"/>
          <p:cNvSpPr/>
          <p:nvPr/>
        </p:nvSpPr>
        <p:spPr>
          <a:xfrm>
            <a:off x="8392597" y="8849082"/>
            <a:ext cx="5407700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Слишком много кружков могут истощить силы первоклассника.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 rotWithShape="1">
          <a:blip r:embed="rId3"/>
          <a:srcRect r="4498"/>
          <a:stretch/>
        </p:blipFill>
        <p:spPr>
          <a:xfrm>
            <a:off x="0" y="0"/>
            <a:ext cx="5558971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2153245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5400" dirty="0">
                <a:solidFill>
                  <a:srgbClr val="051D3A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Чем помогает школьный психолог</a:t>
            </a:r>
            <a:endParaRPr lang="en-US" sz="5400" dirty="0"/>
          </a:p>
        </p:txBody>
      </p:sp>
      <p:sp>
        <p:nvSpPr>
          <p:cNvPr id="4" name="Shape 1"/>
          <p:cNvSpPr/>
          <p:nvPr/>
        </p:nvSpPr>
        <p:spPr>
          <a:xfrm>
            <a:off x="6324124" y="3920252"/>
            <a:ext cx="3614618" cy="3000256"/>
          </a:xfrm>
          <a:prstGeom prst="roundRect">
            <a:avLst>
              <a:gd name="adj" fmla="val 3461"/>
            </a:avLst>
          </a:prstGeom>
          <a:solidFill>
            <a:srgbClr val="FAF5EB"/>
          </a:solidFill>
          <a:ln w="7620">
            <a:solidFill>
              <a:srgbClr val="D5CDBE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71059" y="416718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Диагностика</a:t>
            </a:r>
            <a:endParaRPr lang="en-US" sz="2800" b="1" dirty="0"/>
          </a:p>
        </p:txBody>
      </p:sp>
      <p:sp>
        <p:nvSpPr>
          <p:cNvPr id="6" name="Text 3"/>
          <p:cNvSpPr/>
          <p:nvPr/>
        </p:nvSpPr>
        <p:spPr>
          <a:xfrm>
            <a:off x="6571059" y="4662726"/>
            <a:ext cx="3120747" cy="1915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Изучение уровня адаптации. Выявление проблемных зон. Индивидуальное тестирование.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10178058" y="3920252"/>
            <a:ext cx="3614618" cy="3000256"/>
          </a:xfrm>
          <a:prstGeom prst="roundRect">
            <a:avLst>
              <a:gd name="adj" fmla="val 3461"/>
            </a:avLst>
          </a:prstGeom>
          <a:solidFill>
            <a:srgbClr val="FAF5EB"/>
          </a:solidFill>
          <a:ln w="7620">
            <a:solidFill>
              <a:srgbClr val="D5CDBE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424993" y="4167188"/>
            <a:ext cx="3120747" cy="7038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Коррекционная работа</a:t>
            </a:r>
            <a:endParaRPr lang="en-US" sz="2800" b="1" dirty="0"/>
          </a:p>
        </p:txBody>
      </p:sp>
      <p:sp>
        <p:nvSpPr>
          <p:cNvPr id="9" name="Text 6"/>
          <p:cNvSpPr/>
          <p:nvPr/>
        </p:nvSpPr>
        <p:spPr>
          <a:xfrm>
            <a:off x="10424993" y="5014674"/>
            <a:ext cx="3120747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Групповые тренинги. Индивидуальные занятия. Игровая терапия.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324124" y="7064097"/>
            <a:ext cx="7468553" cy="1755458"/>
          </a:xfrm>
          <a:prstGeom prst="roundRect">
            <a:avLst>
              <a:gd name="adj" fmla="val 5727"/>
            </a:avLst>
          </a:prstGeom>
          <a:solidFill>
            <a:srgbClr val="FAF5EB"/>
          </a:solidFill>
          <a:ln w="7620">
            <a:solidFill>
              <a:srgbClr val="D5CDBE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571059" y="7311033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800" b="1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Консультирование</a:t>
            </a:r>
            <a:endParaRPr lang="en-US" sz="2800" b="1" dirty="0"/>
          </a:p>
        </p:txBody>
      </p:sp>
      <p:sp>
        <p:nvSpPr>
          <p:cNvPr id="12" name="Text 9"/>
          <p:cNvSpPr/>
          <p:nvPr/>
        </p:nvSpPr>
        <p:spPr>
          <a:xfrm>
            <a:off x="6571059" y="7806571"/>
            <a:ext cx="6974681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Рекомендации учителям</a:t>
            </a:r>
            <a:r>
              <a:rPr lang="ru-RU" sz="24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 и </a:t>
            </a:r>
            <a:r>
              <a:rPr lang="en-US" sz="24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родителям. </a:t>
            </a:r>
            <a:endParaRPr lang="ru-RU" sz="2400" dirty="0">
              <a:solidFill>
                <a:srgbClr val="2B3541"/>
              </a:solidFill>
              <a:latin typeface="Funnel Sans" pitchFamily="34" charset="0"/>
              <a:ea typeface="Funnel Sans" pitchFamily="34" charset="-122"/>
              <a:cs typeface="Funnel Sans" pitchFamily="34" charset="-120"/>
            </a:endParaRPr>
          </a:p>
          <a:p>
            <a:pPr marL="0" indent="0" algn="l">
              <a:lnSpc>
                <a:spcPts val="3000"/>
              </a:lnSpc>
              <a:buNone/>
            </a:pPr>
            <a:r>
              <a:rPr lang="en-US" sz="2400" dirty="0" err="1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Помощь</a:t>
            </a:r>
            <a:r>
              <a:rPr lang="en-US" sz="24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 в конфликтных ситуациях.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3142298"/>
            <a:ext cx="9254014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endParaRPr lang="en-US" sz="6000" dirty="0"/>
          </a:p>
        </p:txBody>
      </p:sp>
      <p:sp>
        <p:nvSpPr>
          <p:cNvPr id="3" name="Text 1"/>
          <p:cNvSpPr/>
          <p:nvPr/>
        </p:nvSpPr>
        <p:spPr>
          <a:xfrm>
            <a:off x="837724" y="4444722"/>
            <a:ext cx="4118848" cy="7898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200"/>
              </a:lnSpc>
              <a:buNone/>
            </a:pPr>
            <a:r>
              <a:rPr lang="en-US" sz="8000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—</a:t>
            </a:r>
            <a:endParaRPr lang="en-US" sz="8000" dirty="0"/>
          </a:p>
        </p:txBody>
      </p:sp>
      <p:sp>
        <p:nvSpPr>
          <p:cNvPr id="4" name="Text 2"/>
          <p:cNvSpPr/>
          <p:nvPr/>
        </p:nvSpPr>
        <p:spPr>
          <a:xfrm>
            <a:off x="1488996" y="553366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3200" b="1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Ребенок</a:t>
            </a:r>
            <a:endParaRPr lang="en-US" sz="3200" b="1" dirty="0"/>
          </a:p>
        </p:txBody>
      </p:sp>
      <p:sp>
        <p:nvSpPr>
          <p:cNvPr id="5" name="Text 3"/>
          <p:cNvSpPr/>
          <p:nvPr/>
        </p:nvSpPr>
        <p:spPr>
          <a:xfrm>
            <a:off x="837724" y="6029206"/>
            <a:ext cx="4118848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28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Главный участник процесса адаптации, нуждающийся в поддержке.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255776" y="4444722"/>
            <a:ext cx="4118848" cy="7898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200"/>
              </a:lnSpc>
              <a:buNone/>
            </a:pPr>
            <a:r>
              <a:rPr lang="en-US" sz="8000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—</a:t>
            </a:r>
            <a:endParaRPr lang="en-US" sz="8000" dirty="0"/>
          </a:p>
        </p:txBody>
      </p:sp>
      <p:sp>
        <p:nvSpPr>
          <p:cNvPr id="7" name="Text 5"/>
          <p:cNvSpPr/>
          <p:nvPr/>
        </p:nvSpPr>
        <p:spPr>
          <a:xfrm>
            <a:off x="5907048" y="553366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3200" b="1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Родители</a:t>
            </a:r>
            <a:endParaRPr lang="en-US" sz="3200" b="1" dirty="0"/>
          </a:p>
        </p:txBody>
      </p:sp>
      <p:sp>
        <p:nvSpPr>
          <p:cNvPr id="8" name="Text 6"/>
          <p:cNvSpPr/>
          <p:nvPr/>
        </p:nvSpPr>
        <p:spPr>
          <a:xfrm>
            <a:off x="5255776" y="6029206"/>
            <a:ext cx="4118848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28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Создают эмоциональную опору и безопасную среду для ребенка.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9673828" y="4444722"/>
            <a:ext cx="4118848" cy="7898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200"/>
              </a:lnSpc>
              <a:buNone/>
            </a:pPr>
            <a:r>
              <a:rPr lang="en-US" sz="8000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—</a:t>
            </a:r>
            <a:endParaRPr lang="en-US" sz="8000" dirty="0"/>
          </a:p>
        </p:txBody>
      </p:sp>
      <p:sp>
        <p:nvSpPr>
          <p:cNvPr id="10" name="Text 8"/>
          <p:cNvSpPr/>
          <p:nvPr/>
        </p:nvSpPr>
        <p:spPr>
          <a:xfrm>
            <a:off x="10325100" y="5533668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3200" b="1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Школ</a:t>
            </a:r>
            <a:r>
              <a:rPr lang="en-US" sz="3200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а</a:t>
            </a:r>
            <a:endParaRPr lang="en-US" sz="3200" dirty="0"/>
          </a:p>
        </p:txBody>
      </p:sp>
      <p:sp>
        <p:nvSpPr>
          <p:cNvPr id="11" name="Text 9"/>
          <p:cNvSpPr/>
          <p:nvPr/>
        </p:nvSpPr>
        <p:spPr>
          <a:xfrm>
            <a:off x="9673828" y="6029206"/>
            <a:ext cx="4118848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r>
              <a:rPr lang="en-US" sz="28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Обеспечивает профессиональную поддержку и благоприятную учебную атмосферу.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3827860" y="8708648"/>
            <a:ext cx="12954952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8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Только совместными усилиями мы поможем </a:t>
            </a:r>
            <a:endParaRPr lang="ru-RU" sz="2800" dirty="0">
              <a:solidFill>
                <a:srgbClr val="2B3541"/>
              </a:solidFill>
              <a:latin typeface="Funnel Sans" pitchFamily="34" charset="0"/>
              <a:ea typeface="Funnel Sans" pitchFamily="34" charset="-122"/>
              <a:cs typeface="Funnel Sans" pitchFamily="34" charset="-120"/>
            </a:endParaRPr>
          </a:p>
          <a:p>
            <a:pPr marL="0" indent="0" algn="l">
              <a:lnSpc>
                <a:spcPts val="3000"/>
              </a:lnSpc>
              <a:buNone/>
            </a:pPr>
            <a:r>
              <a:rPr lang="en-US" sz="28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вашему ребенку полюбить школу и учебу!</a:t>
            </a:r>
            <a:endParaRPr lang="en-US" sz="2800" dirty="0"/>
          </a:p>
        </p:txBody>
      </p:sp>
      <p:sp>
        <p:nvSpPr>
          <p:cNvPr id="13" name="Text 0">
            <a:extLst>
              <a:ext uri="{FF2B5EF4-FFF2-40B4-BE49-F238E27FC236}">
                <a16:creationId xmlns:a16="http://schemas.microsoft.com/office/drawing/2014/main" id="{E7F15F7A-4AA4-46F3-B087-4A1B59D2EBE2}"/>
              </a:ext>
            </a:extLst>
          </p:cNvPr>
          <p:cNvSpPr/>
          <p:nvPr/>
        </p:nvSpPr>
        <p:spPr>
          <a:xfrm>
            <a:off x="837724" y="2072640"/>
            <a:ext cx="9467612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6000" dirty="0">
                <a:solidFill>
                  <a:srgbClr val="051D3A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О психологической службе школы</a:t>
            </a:r>
            <a:endParaRPr lang="en-US" sz="6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2072640"/>
            <a:ext cx="9467612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6000" dirty="0">
                <a:solidFill>
                  <a:srgbClr val="051D3A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О психологической службе школы</a:t>
            </a:r>
            <a:endParaRPr lang="en-US" sz="6000" dirty="0"/>
          </a:p>
        </p:txBody>
      </p:sp>
      <p:sp>
        <p:nvSpPr>
          <p:cNvPr id="3" name="Text 1"/>
          <p:cNvSpPr/>
          <p:nvPr/>
        </p:nvSpPr>
        <p:spPr>
          <a:xfrm>
            <a:off x="837724" y="4055031"/>
            <a:ext cx="6185535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8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Наша психологическая служба создана для поддержки учеников, родителей и учителей.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37724" y="5457377"/>
            <a:ext cx="6185535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8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Мы проводим профилактические занятия и индивидуальные консультации.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837724" y="9047825"/>
            <a:ext cx="6185535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8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Записаться на прием можно по телефону: </a:t>
            </a:r>
            <a:r>
              <a:rPr lang="en-US" sz="2800" dirty="0" smtClean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8-</a:t>
            </a:r>
            <a:r>
              <a:rPr lang="ru-RU" sz="2800" dirty="0" smtClean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919-896-77-38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837724" y="7635625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8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Часы работы: понедельник-пятница с </a:t>
            </a:r>
            <a:r>
              <a:rPr lang="ru-RU" sz="2800" dirty="0" smtClean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8</a:t>
            </a:r>
            <a:r>
              <a:rPr lang="en-US" sz="2800" dirty="0" smtClean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:00 </a:t>
            </a:r>
            <a:r>
              <a:rPr lang="en-US" sz="2800" dirty="0" err="1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до</a:t>
            </a:r>
            <a:r>
              <a:rPr lang="en-US" sz="28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 </a:t>
            </a:r>
            <a:r>
              <a:rPr lang="en-US" sz="2800" dirty="0" smtClean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1</a:t>
            </a:r>
            <a:r>
              <a:rPr lang="ru-RU" sz="2800" dirty="0" smtClean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5</a:t>
            </a:r>
            <a:r>
              <a:rPr lang="en-US" sz="2800" dirty="0" smtClean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:00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837724" y="8234033"/>
            <a:ext cx="6185535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800" dirty="0" err="1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Кабинет</a:t>
            </a:r>
            <a:r>
              <a:rPr lang="en-US" sz="28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 </a:t>
            </a:r>
            <a:r>
              <a:rPr lang="en-US" sz="2800" dirty="0" smtClean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№</a:t>
            </a:r>
            <a:r>
              <a:rPr lang="ru-RU" sz="28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9</a:t>
            </a:r>
            <a:r>
              <a:rPr lang="en-US" sz="2800" dirty="0" smtClean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, </a:t>
            </a:r>
            <a:r>
              <a:rPr lang="ru-RU" sz="2800" dirty="0" smtClean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первый</a:t>
            </a:r>
            <a:r>
              <a:rPr lang="en-US" sz="2800" dirty="0" smtClean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 </a:t>
            </a:r>
            <a:r>
              <a:rPr lang="en-US" sz="2800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этаж</a:t>
            </a:r>
            <a:endParaRPr lang="en-US" sz="28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5103" y="2947660"/>
            <a:ext cx="6885011" cy="41309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529</Words>
  <Application>Microsoft Office PowerPoint</Application>
  <PresentationFormat>Произвольный</PresentationFormat>
  <Paragraphs>100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Funnel Display</vt:lpstr>
      <vt:lpstr>Arial</vt:lpstr>
      <vt:lpstr>Funnel Sans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lastModifiedBy>Psy</cp:lastModifiedBy>
  <cp:revision>4</cp:revision>
  <dcterms:created xsi:type="dcterms:W3CDTF">2025-06-22T20:53:44Z</dcterms:created>
  <dcterms:modified xsi:type="dcterms:W3CDTF">2026-06-17T08:28:21Z</dcterms:modified>
</cp:coreProperties>
</file>