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orben" panose="020B0604020202020204" charset="0"/>
      <p:regular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102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021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05442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5400" dirty="0">
                <a:solidFill>
                  <a:srgbClr val="1B1B27"/>
                </a:solidFill>
                <a:latin typeface="Corben" pitchFamily="34" charset="0"/>
                <a:ea typeface="Corben" pitchFamily="34" charset="-122"/>
                <a:cs typeface="Corben" pitchFamily="34" charset="-120"/>
              </a:rPr>
              <a:t>Помощь в адаптации школьников к 5 классу</a:t>
            </a:r>
            <a:endParaRPr lang="en-US" sz="5400" dirty="0"/>
          </a:p>
        </p:txBody>
      </p:sp>
      <p:sp>
        <p:nvSpPr>
          <p:cNvPr id="4" name="Text 1"/>
          <p:cNvSpPr/>
          <p:nvPr/>
        </p:nvSpPr>
        <p:spPr>
          <a:xfrm>
            <a:off x="793790" y="481214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2943" y="538520"/>
            <a:ext cx="7173635" cy="609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dirty="0">
                <a:solidFill>
                  <a:srgbClr val="1B1B27"/>
                </a:solidFill>
                <a:ea typeface="Corben" pitchFamily="34" charset="-122"/>
                <a:cs typeface="Corben" pitchFamily="34" charset="-120"/>
              </a:rPr>
              <a:t>Что такое адаптация к 5 классу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682943" y="1616512"/>
            <a:ext cx="6394252" cy="936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Адаптация – это процесс приспособления к новым условиям обучения. Она длится примерно 2-3 месяца в начале учебного года.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82943" y="2728674"/>
            <a:ext cx="6394252" cy="624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В этот период формируются новые учебные навыки. Ребенок привыкает к возросшим требованиям.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82943" y="3572470"/>
            <a:ext cx="195024" cy="1202174"/>
          </a:xfrm>
          <a:prstGeom prst="roundRect">
            <a:avLst>
              <a:gd name="adj" fmla="val 42025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72991" y="3767495"/>
            <a:ext cx="2439233" cy="304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8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Знакомство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072991" y="4267438"/>
            <a:ext cx="6004203" cy="312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Первый контакт с новыми правилами и учителями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975598" y="4920972"/>
            <a:ext cx="195024" cy="1202174"/>
          </a:xfrm>
          <a:prstGeom prst="roundRect">
            <a:avLst>
              <a:gd name="adj" fmla="val 42025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65647" y="5115997"/>
            <a:ext cx="2439233" cy="304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8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Привыкание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365647" y="5615940"/>
            <a:ext cx="5711547" cy="312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Постепенное освоение новых требований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1268254" y="6269474"/>
            <a:ext cx="195024" cy="1202174"/>
          </a:xfrm>
          <a:prstGeom prst="roundRect">
            <a:avLst>
              <a:gd name="adj" fmla="val 42025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58303" y="6464498"/>
            <a:ext cx="2439233" cy="304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8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Принятие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1658303" y="6964442"/>
            <a:ext cx="5418892" cy="312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Успешное включение в новую систему обучения</a:t>
            </a:r>
            <a:endParaRPr lang="en-US" sz="200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0826" y="1660327"/>
            <a:ext cx="6394252" cy="38365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09963"/>
            <a:ext cx="1210139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6000" dirty="0">
                <a:solidFill>
                  <a:srgbClr val="1B1B27"/>
                </a:solidFill>
                <a:ea typeface="Corben" pitchFamily="34" charset="-122"/>
                <a:cs typeface="Corben" pitchFamily="34" charset="-120"/>
              </a:rPr>
              <a:t>Причины дезадаптации</a:t>
            </a:r>
            <a:endParaRPr lang="en-US" sz="6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481149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3316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Смена условий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793790" y="4822031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Новые учителя-предметники с разными требованиями и стилем преподавания</a:t>
            </a:r>
            <a:endParaRPr lang="en-US" sz="2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3481149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4331613"/>
            <a:ext cx="359640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Повышенные </a:t>
            </a:r>
            <a:endParaRPr lang="ru-RU" sz="3200" dirty="0">
              <a:solidFill>
                <a:srgbClr val="404155"/>
              </a:solidFill>
              <a:ea typeface="Corben" pitchFamily="34" charset="-122"/>
              <a:cs typeface="Corben" pitchFamily="34" charset="-120"/>
            </a:endParaRPr>
          </a:p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требования</a:t>
            </a:r>
            <a:endParaRPr lang="en-US" sz="3200" dirty="0"/>
          </a:p>
        </p:txBody>
      </p:sp>
      <p:sp>
        <p:nvSpPr>
          <p:cNvPr id="8" name="Text 4"/>
          <p:cNvSpPr/>
          <p:nvPr/>
        </p:nvSpPr>
        <p:spPr>
          <a:xfrm>
            <a:off x="5235892" y="5210532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Необходимость большей самостоятельности и ответственности за учебу</a:t>
            </a:r>
            <a:endParaRPr lang="en-US" sz="2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3481149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43316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Семейные факторы</a:t>
            </a:r>
            <a:endParaRPr lang="en-US" sz="3200" dirty="0"/>
          </a:p>
        </p:txBody>
      </p:sp>
      <p:sp>
        <p:nvSpPr>
          <p:cNvPr id="11" name="Text 6"/>
          <p:cNvSpPr/>
          <p:nvPr/>
        </p:nvSpPr>
        <p:spPr>
          <a:xfrm>
            <a:off x="9677995" y="4822031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Проблемы в семье, недостаточное внимание или чрезмерная опека родителей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23768"/>
            <a:ext cx="1089219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5400" dirty="0">
                <a:solidFill>
                  <a:srgbClr val="1B1B27"/>
                </a:solidFill>
                <a:ea typeface="Corben" pitchFamily="34" charset="-122"/>
                <a:cs typeface="Corben" pitchFamily="34" charset="-120"/>
              </a:rPr>
              <a:t>Особенности перехода в среднее звено</a:t>
            </a:r>
            <a:endParaRPr lang="en-US" sz="5400" dirty="0"/>
          </a:p>
        </p:txBody>
      </p:sp>
      <p:sp>
        <p:nvSpPr>
          <p:cNvPr id="3" name="Shape 1"/>
          <p:cNvSpPr/>
          <p:nvPr/>
        </p:nvSpPr>
        <p:spPr>
          <a:xfrm>
            <a:off x="793790" y="192786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78860" y="1970365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36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1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530906" y="2005727"/>
            <a:ext cx="339673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Новая система обучения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530906" y="2586871"/>
            <a:ext cx="55075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Расписание усложняется, появляется много новых предметов и учителей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793790" y="376630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78860" y="3808809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36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2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530906" y="384417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Кабинетная система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1530906" y="4425315"/>
            <a:ext cx="550759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Необходимость перемещаться между кабинетами, более сложный учебный материал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793790" y="596765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9F9"/>
          </a:solidFill>
          <a:ln w="7620">
            <a:solidFill>
              <a:srgbClr val="B8BF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78860" y="601015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36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3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1530906" y="6045518"/>
            <a:ext cx="323195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Изменение отношений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530906" y="6626662"/>
            <a:ext cx="55075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Перестройка привычных связей с одноклассниками и учителями</a:t>
            </a:r>
            <a:endParaRPr lang="en-US" sz="24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521" y="1927860"/>
            <a:ext cx="6244709" cy="374677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84778"/>
            <a:ext cx="901934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5400" dirty="0">
                <a:solidFill>
                  <a:srgbClr val="1B1B27"/>
                </a:solidFill>
                <a:ea typeface="Corben" pitchFamily="34" charset="-122"/>
                <a:cs typeface="Corben" pitchFamily="34" charset="-120"/>
              </a:rPr>
              <a:t>Признаки проблем с адаптацией</a:t>
            </a:r>
            <a:endParaRPr lang="en-US" sz="5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247186"/>
            <a:ext cx="4158615" cy="25702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044202"/>
            <a:ext cx="305633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Физические признаки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793790" y="5534620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Частые опоздания в школу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93790" y="5976818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Повышенная утомляемость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93790" y="6419017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Долгое выполнение домашних заданий</a:t>
            </a:r>
            <a:endParaRPr lang="en-US" sz="20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2247186"/>
            <a:ext cx="4158615" cy="257020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235893" y="50442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Учебные трудности</a:t>
            </a:r>
            <a:endParaRPr lang="en-US" sz="2800" dirty="0"/>
          </a:p>
        </p:txBody>
      </p:sp>
      <p:sp>
        <p:nvSpPr>
          <p:cNvPr id="10" name="Text 6"/>
          <p:cNvSpPr/>
          <p:nvPr/>
        </p:nvSpPr>
        <p:spPr>
          <a:xfrm>
            <a:off x="5235893" y="5534620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Потеря интереса к предметам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5235893" y="5976818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Снижение оценок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5235893" y="6419017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Нежелание идти в школу</a:t>
            </a:r>
            <a:endParaRPr lang="en-US" sz="20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2247186"/>
            <a:ext cx="4158615" cy="257020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677995" y="5044202"/>
            <a:ext cx="323540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Социальные проблемы</a:t>
            </a:r>
            <a:endParaRPr lang="en-US" sz="2800" dirty="0"/>
          </a:p>
        </p:txBody>
      </p:sp>
      <p:sp>
        <p:nvSpPr>
          <p:cNvPr id="15" name="Text 10"/>
          <p:cNvSpPr/>
          <p:nvPr/>
        </p:nvSpPr>
        <p:spPr>
          <a:xfrm>
            <a:off x="9677995" y="5534620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Отсутствие друзей</a:t>
            </a:r>
            <a:endParaRPr lang="en-US" sz="2000" dirty="0"/>
          </a:p>
        </p:txBody>
      </p:sp>
      <p:sp>
        <p:nvSpPr>
          <p:cNvPr id="16" name="Text 11"/>
          <p:cNvSpPr/>
          <p:nvPr/>
        </p:nvSpPr>
        <p:spPr>
          <a:xfrm>
            <a:off x="9677995" y="5976818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Конфликты с одноклассниками</a:t>
            </a:r>
            <a:endParaRPr lang="en-US" sz="2000" dirty="0"/>
          </a:p>
        </p:txBody>
      </p:sp>
      <p:sp>
        <p:nvSpPr>
          <p:cNvPr id="17" name="Text 12"/>
          <p:cNvSpPr/>
          <p:nvPr/>
        </p:nvSpPr>
        <p:spPr>
          <a:xfrm>
            <a:off x="9677995" y="6419017"/>
            <a:ext cx="41586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Замкнутость или агрессивность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8901" y="714137"/>
            <a:ext cx="6904434" cy="650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5400" dirty="0">
                <a:solidFill>
                  <a:srgbClr val="1B1B27"/>
                </a:solidFill>
                <a:ea typeface="Corben" pitchFamily="34" charset="-122"/>
                <a:cs typeface="Corben" pitchFamily="34" charset="-120"/>
              </a:rPr>
              <a:t>Последствия дезадаптации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685842" y="1623775"/>
            <a:ext cx="13137733" cy="666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Если вовремя не обратить внимание на трудности адаптации, это может привести к серьезным проблемам.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901" y="2765108"/>
            <a:ext cx="1041321" cy="12832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978462" y="2973348"/>
            <a:ext cx="3335536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2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Академические проблемы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1978462" y="3506986"/>
            <a:ext cx="5082659" cy="333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Снижение успеваемости и интереса к учебе</a:t>
            </a:r>
            <a:endParaRPr lang="en-US" sz="2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901" y="4048363"/>
            <a:ext cx="1041321" cy="161639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978462" y="4256603"/>
            <a:ext cx="3461742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2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Эмоциональные трудности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1978462" y="4790242"/>
            <a:ext cx="5082659" cy="666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Тревожность, раздражительность, снижение самооценки</a:t>
            </a:r>
            <a:endParaRPr lang="en-US" sz="2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901" y="5664756"/>
            <a:ext cx="1041321" cy="161639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978462" y="5872996"/>
            <a:ext cx="2971681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2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Социальные проблемы</a:t>
            </a:r>
            <a:endParaRPr lang="en-US" sz="3200" dirty="0"/>
          </a:p>
        </p:txBody>
      </p:sp>
      <p:sp>
        <p:nvSpPr>
          <p:cNvPr id="12" name="Text 7"/>
          <p:cNvSpPr/>
          <p:nvPr/>
        </p:nvSpPr>
        <p:spPr>
          <a:xfrm>
            <a:off x="1978462" y="6406634"/>
            <a:ext cx="5082659" cy="666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Конфликты с учителями и сверстниками, изоляция</a:t>
            </a:r>
            <a:endParaRPr lang="en-US" sz="24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2659" y="3840123"/>
            <a:ext cx="6332220" cy="37992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95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3495" y="445532"/>
            <a:ext cx="8009811" cy="1012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4400" dirty="0">
                <a:solidFill>
                  <a:srgbClr val="1B1B27"/>
                </a:solidFill>
                <a:ea typeface="Corben" pitchFamily="34" charset="-122"/>
                <a:cs typeface="Corben" pitchFamily="34" charset="-120"/>
              </a:rPr>
              <a:t>Как помочь ребенк</a:t>
            </a:r>
            <a:r>
              <a:rPr lang="ru-RU" sz="4400" dirty="0">
                <a:solidFill>
                  <a:srgbClr val="1B1B27"/>
                </a:solidFill>
                <a:ea typeface="Corben" pitchFamily="34" charset="-122"/>
                <a:cs typeface="Corben" pitchFamily="34" charset="-120"/>
              </a:rPr>
              <a:t>у</a:t>
            </a:r>
            <a:r>
              <a:rPr lang="en-US" sz="4400" dirty="0">
                <a:solidFill>
                  <a:srgbClr val="1B1B27"/>
                </a:solidFill>
                <a:ea typeface="Corben" pitchFamily="34" charset="-122"/>
                <a:cs typeface="Corben" pitchFamily="34" charset="-120"/>
              </a:rPr>
              <a:t> адаптироваться</a:t>
            </a:r>
            <a:r>
              <a:rPr lang="ru-RU" sz="4400" dirty="0">
                <a:solidFill>
                  <a:srgbClr val="1B1B27"/>
                </a:solidFill>
                <a:ea typeface="Corben" pitchFamily="34" charset="-122"/>
                <a:cs typeface="Corben" pitchFamily="34" charset="-120"/>
              </a:rPr>
              <a:t>?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495" y="1701046"/>
            <a:ext cx="405051" cy="40505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053495" y="2308622"/>
            <a:ext cx="2025491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Организуйте режим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6053495" y="2658904"/>
            <a:ext cx="8009811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Создайте чётки</a:t>
            </a:r>
            <a:r>
              <a:rPr lang="ru-RU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й</a:t>
            </a: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 распорядок дня. </a:t>
            </a:r>
            <a:endParaRPr lang="ru-RU" sz="2000" dirty="0">
              <a:solidFill>
                <a:srgbClr val="404155"/>
              </a:solidFill>
              <a:ea typeface="Nobile" pitchFamily="34" charset="-122"/>
              <a:cs typeface="Nobile" pitchFamily="34" charset="-120"/>
            </a:endParaRPr>
          </a:p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Помогите выделить время для отдыха и учёбы.</a:t>
            </a:r>
            <a:endParaRPr lang="en-US" sz="2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3495" y="3323153"/>
            <a:ext cx="405051" cy="40505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053495" y="3930729"/>
            <a:ext cx="2025491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Общайтесь</a:t>
            </a:r>
            <a:endParaRPr lang="en-US" sz="2400" dirty="0"/>
          </a:p>
        </p:txBody>
      </p:sp>
      <p:sp>
        <p:nvSpPr>
          <p:cNvPr id="9" name="Text 4"/>
          <p:cNvSpPr/>
          <p:nvPr/>
        </p:nvSpPr>
        <p:spPr>
          <a:xfrm>
            <a:off x="6053495" y="4281011"/>
            <a:ext cx="8009811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Ежедневно обсуждайте школьные события. Внимательно слушайте ребёнка.</a:t>
            </a:r>
            <a:endParaRPr lang="en-US" sz="2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3495" y="4945261"/>
            <a:ext cx="405051" cy="40505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053495" y="5552837"/>
            <a:ext cx="3532942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Поддерживайте самостоятельность</a:t>
            </a:r>
            <a:endParaRPr lang="en-US" sz="2400" dirty="0"/>
          </a:p>
        </p:txBody>
      </p:sp>
      <p:sp>
        <p:nvSpPr>
          <p:cNvPr id="12" name="Text 6"/>
          <p:cNvSpPr/>
          <p:nvPr/>
        </p:nvSpPr>
        <p:spPr>
          <a:xfrm>
            <a:off x="6053495" y="5903119"/>
            <a:ext cx="8009811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Контролируйте учёбу, но не делайте всё за ребёнка. Поощряйте инициативу.</a:t>
            </a:r>
            <a:endParaRPr lang="en-US" sz="20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3495" y="6567368"/>
            <a:ext cx="405051" cy="40505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053495" y="7174944"/>
            <a:ext cx="2754392" cy="253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400" dirty="0">
                <a:solidFill>
                  <a:srgbClr val="404155"/>
                </a:solidFill>
                <a:ea typeface="Corben" pitchFamily="34" charset="-122"/>
                <a:cs typeface="Corben" pitchFamily="34" charset="-120"/>
              </a:rPr>
              <a:t>Сотрудничайте с учителями</a:t>
            </a:r>
            <a:endParaRPr lang="en-US" sz="2400" dirty="0"/>
          </a:p>
        </p:txBody>
      </p:sp>
      <p:sp>
        <p:nvSpPr>
          <p:cNvPr id="15" name="Text 8"/>
          <p:cNvSpPr/>
          <p:nvPr/>
        </p:nvSpPr>
        <p:spPr>
          <a:xfrm>
            <a:off x="6053495" y="7525226"/>
            <a:ext cx="8009811" cy="2591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Поддерживайте контакт с классным руководителем.</a:t>
            </a:r>
            <a:endParaRPr lang="ru-RU" sz="2000" dirty="0">
              <a:solidFill>
                <a:srgbClr val="404155"/>
              </a:solidFill>
              <a:ea typeface="Nobile" pitchFamily="34" charset="-122"/>
              <a:cs typeface="Nobile" pitchFamily="34" charset="-120"/>
            </a:endParaRPr>
          </a:p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 Участвуйте в школьных мероприятиях.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2823" y="536496"/>
            <a:ext cx="4877753" cy="609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5400" dirty="0">
                <a:solidFill>
                  <a:srgbClr val="1B1B27"/>
                </a:solidFill>
                <a:ea typeface="Corben" pitchFamily="34" charset="-122"/>
                <a:cs typeface="Corben" pitchFamily="34" charset="-120"/>
              </a:rPr>
              <a:t>Школа и семья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682823" y="1536383"/>
            <a:ext cx="13264753" cy="312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Успешная адаптация возможна только при тесном сотрудничестве школы и семьи.</a:t>
            </a:r>
            <a:endParaRPr lang="en-US" sz="2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774" y="3192185"/>
            <a:ext cx="7958852" cy="795885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809" y="5473541"/>
            <a:ext cx="329208" cy="41148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5774" y="3192185"/>
            <a:ext cx="7958852" cy="7958852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0537" y="3981212"/>
            <a:ext cx="329208" cy="411480"/>
          </a:xfrm>
          <a:prstGeom prst="rect">
            <a:avLst/>
          </a:prstGeom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5774" y="3192185"/>
            <a:ext cx="7958852" cy="7958852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35145" y="5473541"/>
            <a:ext cx="329208" cy="411480"/>
          </a:xfrm>
          <a:prstGeom prst="rect">
            <a:avLst/>
          </a:prstGeom>
        </p:spPr>
      </p:pic>
      <p:sp>
        <p:nvSpPr>
          <p:cNvPr id="10" name="Text 2"/>
          <p:cNvSpPr/>
          <p:nvPr/>
        </p:nvSpPr>
        <p:spPr>
          <a:xfrm>
            <a:off x="682823" y="7391043"/>
            <a:ext cx="13264753" cy="312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endParaRPr lang="en-US" sz="2000" dirty="0"/>
          </a:p>
        </p:txBody>
      </p:sp>
      <p:sp>
        <p:nvSpPr>
          <p:cNvPr id="11" name="Text 3"/>
          <p:cNvSpPr/>
          <p:nvPr/>
        </p:nvSpPr>
        <p:spPr>
          <a:xfrm>
            <a:off x="1524833" y="2949535"/>
            <a:ext cx="2542342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1B1B27"/>
                </a:solidFill>
                <a:ea typeface="Corben" pitchFamily="34" charset="-122"/>
                <a:cs typeface="Corben" pitchFamily="34" charset="-120"/>
              </a:rPr>
              <a:t>Обмен информацией</a:t>
            </a:r>
            <a:endParaRPr lang="en-US" sz="2400" b="1" dirty="0"/>
          </a:p>
        </p:txBody>
      </p:sp>
      <p:sp>
        <p:nvSpPr>
          <p:cNvPr id="12" name="Text 4"/>
          <p:cNvSpPr/>
          <p:nvPr/>
        </p:nvSpPr>
        <p:spPr>
          <a:xfrm>
            <a:off x="682823" y="3371374"/>
            <a:ext cx="4226481" cy="624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Регулярное общение между родителями и педагогами</a:t>
            </a:r>
            <a:endParaRPr lang="en-US" sz="2000" dirty="0"/>
          </a:p>
        </p:txBody>
      </p:sp>
      <p:sp>
        <p:nvSpPr>
          <p:cNvPr id="13" name="Text 5"/>
          <p:cNvSpPr/>
          <p:nvPr/>
        </p:nvSpPr>
        <p:spPr>
          <a:xfrm>
            <a:off x="5934551" y="2067997"/>
            <a:ext cx="2761298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1B1B27"/>
                </a:solidFill>
                <a:ea typeface="Corben" pitchFamily="34" charset="-122"/>
                <a:cs typeface="Corben" pitchFamily="34" charset="-120"/>
              </a:rPr>
              <a:t>Участие в жизни класса</a:t>
            </a:r>
            <a:endParaRPr lang="en-US" sz="2400" b="1" dirty="0"/>
          </a:p>
        </p:txBody>
      </p:sp>
      <p:sp>
        <p:nvSpPr>
          <p:cNvPr id="14" name="Text 6"/>
          <p:cNvSpPr/>
          <p:nvPr/>
        </p:nvSpPr>
        <p:spPr>
          <a:xfrm>
            <a:off x="5324951" y="2489835"/>
            <a:ext cx="3980498" cy="312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Совместные мероприятия и активности</a:t>
            </a:r>
            <a:endParaRPr lang="en-US" sz="2000" dirty="0"/>
          </a:p>
        </p:txBody>
      </p:sp>
      <p:sp>
        <p:nvSpPr>
          <p:cNvPr id="15" name="Text 7"/>
          <p:cNvSpPr/>
          <p:nvPr/>
        </p:nvSpPr>
        <p:spPr>
          <a:xfrm>
            <a:off x="10010656" y="2949535"/>
            <a:ext cx="3647242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1B1B27"/>
                </a:solidFill>
                <a:ea typeface="Corben" pitchFamily="34" charset="-122"/>
                <a:cs typeface="Corben" pitchFamily="34" charset="-120"/>
              </a:rPr>
              <a:t>Совместное решение проблем</a:t>
            </a:r>
            <a:endParaRPr lang="en-US" sz="2400" b="1" dirty="0"/>
          </a:p>
        </p:txBody>
      </p:sp>
      <p:sp>
        <p:nvSpPr>
          <p:cNvPr id="16" name="Text 8"/>
          <p:cNvSpPr/>
          <p:nvPr/>
        </p:nvSpPr>
        <p:spPr>
          <a:xfrm>
            <a:off x="9721096" y="3371374"/>
            <a:ext cx="4226481" cy="624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000" dirty="0">
                <a:solidFill>
                  <a:srgbClr val="404155"/>
                </a:solidFill>
                <a:ea typeface="Nobile" pitchFamily="34" charset="-122"/>
                <a:cs typeface="Nobile" pitchFamily="34" charset="-120"/>
              </a:rPr>
              <a:t>Общие стратегии по преодолению трудностей ребёнка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330</Words>
  <Application>Microsoft Office PowerPoint</Application>
  <PresentationFormat>Произвольный</PresentationFormat>
  <Paragraphs>76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Corben</vt:lpstr>
      <vt:lpstr>Nobile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Psy</cp:lastModifiedBy>
  <cp:revision>3</cp:revision>
  <dcterms:created xsi:type="dcterms:W3CDTF">2025-06-22T21:45:32Z</dcterms:created>
  <dcterms:modified xsi:type="dcterms:W3CDTF">2026-06-17T08:24:39Z</dcterms:modified>
</cp:coreProperties>
</file>