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64" r:id="rId3"/>
    <p:sldId id="265" r:id="rId4"/>
    <p:sldId id="285" r:id="rId5"/>
    <p:sldId id="288" r:id="rId6"/>
    <p:sldId id="286" r:id="rId7"/>
    <p:sldId id="275" r:id="rId8"/>
    <p:sldId id="289" r:id="rId9"/>
    <p:sldId id="267" r:id="rId10"/>
    <p:sldId id="287" r:id="rId11"/>
    <p:sldId id="272" r:id="rId12"/>
    <p:sldId id="290" r:id="rId13"/>
    <p:sldId id="291" r:id="rId14"/>
    <p:sldId id="292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2274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 уч.г.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  <c:pt idx="3">
                  <c:v>очень высокий уровень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</c:v>
                </c:pt>
                <c:pt idx="1">
                  <c:v>31</c:v>
                </c:pt>
                <c:pt idx="2">
                  <c:v>29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2024-2025 уч.г.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  <c:pt idx="3">
                  <c:v>очень высокий уровень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22</c:v>
                </c:pt>
                <c:pt idx="1">
                  <c:v>34</c:v>
                </c:pt>
                <c:pt idx="2">
                  <c:v>33</c:v>
                </c:pt>
                <c:pt idx="3">
                  <c:v>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2025-2026 уч.г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</c:v>
                </c:pt>
                <c:pt idx="3">
                  <c:v>очень высокий уровень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16</c:v>
                </c:pt>
                <c:pt idx="1">
                  <c:v>38.5</c:v>
                </c:pt>
                <c:pt idx="2">
                  <c:v>35</c:v>
                </c:pt>
                <c:pt idx="3">
                  <c:v>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1985920"/>
        <c:axId val="251987456"/>
      </c:barChart>
      <c:catAx>
        <c:axId val="2519859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251987456"/>
        <c:crosses val="autoZero"/>
        <c:auto val="1"/>
        <c:lblAlgn val="ctr"/>
        <c:lblOffset val="100"/>
        <c:noMultiLvlLbl val="0"/>
      </c:catAx>
      <c:valAx>
        <c:axId val="251987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1985920"/>
        <c:crosses val="autoZero"/>
        <c:crossBetween val="between"/>
      </c:valAx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0850ac1-3062-4126-8e5a-a23a97382946}"/>
      </c:ext>
    </c:extLst>
  </c:chart>
  <c:txPr>
    <a:bodyPr/>
    <a:lstStyle/>
    <a:p>
      <a:pPr>
        <a:defRPr lang="ru-RU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98B66-85E0-4587-A05F-B516FE658910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18C2D-8FA5-44E1-9967-15AF97CE7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38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gif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1628800"/>
            <a:ext cx="5400600" cy="283711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Информация 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о профессиональных достижениях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Резниковой</a:t>
            </a:r>
            <a:br>
              <a:rPr lang="ru-RU" sz="24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Оксаны Владимировны</a:t>
            </a:r>
            <a:br>
              <a:rPr lang="ru-RU" sz="24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учителя английского языка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МБОУ Самарской СОШ №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4 Азовского района)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026" name="Picture 2" descr="C:\Users\КОМПЬЮТЕР\Downloads\Резникова О.В.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3456384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36512" y="5357437"/>
            <a:ext cx="9145016" cy="14157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Девиз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spc="50" dirty="0" smtClean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</a:t>
            </a:r>
            <a:r>
              <a:rPr lang="ru-RU" sz="2400" b="1" spc="50" dirty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кто обучает, должен всегда продолжать учиться </a:t>
            </a:r>
            <a:r>
              <a:rPr lang="ru-RU" sz="2400" b="1" spc="50" dirty="0" smtClean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сам» </a:t>
            </a:r>
            <a:endParaRPr lang="ru-RU" sz="2400" b="1" spc="50" dirty="0">
              <a:ln w="1143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spc="50" dirty="0">
              <a:ln w="1143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1664" y="6389676"/>
            <a:ext cx="83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2026 </a:t>
            </a:r>
            <a:r>
              <a:rPr lang="ru-RU" b="1" dirty="0">
                <a:solidFill>
                  <a:srgbClr val="002060"/>
                </a:solidFill>
              </a:rPr>
              <a:t>г.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97214" y="204285"/>
            <a:ext cx="8667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Всероссийский конкурс  на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присуждение премий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лучшим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учителям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достижения в педагогической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97320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4475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/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/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1</a:t>
            </a:r>
            <a:r>
              <a:rPr lang="ru-RU" sz="2000" b="1" i="1" dirty="0">
                <a:solidFill>
                  <a:srgbClr val="002060"/>
                </a:solidFill>
              </a:rPr>
              <a:t>.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у учителя собственной методической разработки по преподаваемому предмету, имеющей положительное заключение по итогам апробации в профессиональном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сообществе</a:t>
            </a:r>
            <a:r>
              <a:rPr lang="ru-RU" dirty="0"/>
              <a:t/>
            </a:r>
            <a:br>
              <a:rPr lang="ru-RU" dirty="0"/>
            </a:b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Методическая </a:t>
            </a:r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«Наставничество в проектно-исследовательской деятельности по английскому языку: от поддержки педагогов к достижениям школьников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3" t="3936" r="11818" b="6852"/>
          <a:stretch/>
        </p:blipFill>
        <p:spPr bwMode="auto">
          <a:xfrm>
            <a:off x="323528" y="2101720"/>
            <a:ext cx="3096343" cy="21023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563" y="2101720"/>
            <a:ext cx="3578845" cy="2013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79113"/>
            <a:ext cx="3651435" cy="2053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79113"/>
            <a:ext cx="3593697" cy="2021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39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146" y="49559"/>
            <a:ext cx="1135170" cy="121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81643"/>
            <a:ext cx="9036496" cy="90872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1.Апробация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внедрение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собственной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методической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разработки</a:t>
            </a:r>
            <a:b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практику работы других учителей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sun9-56.userapi.com/s/v1/ig2/blBXTd1w_rZSUP8d4tfx7it0amfFDKLV5ipuMBVFl9G6RCH-p5HzFHuxBslQ2QeZ367qQ043wnFQnVgt6O8jbEzz.jpg?quality=95&amp;as=32x24,48x36,72x54,108x81,160x120,240x180,360x270,480x360,540x405,640x480,720x540,1000x750&amp;from=bu&amp;u=7FCxFFTNuIWP7lVyDVgXiBZdBs4yhnB9LezFSOiWPfQ&amp;cs=100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6" y="1412776"/>
            <a:ext cx="2924684" cy="21935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https://sun9-35.userapi.com/s/v1/ig2/dp0GpHlYAsVJB978lHeDLcdadVRMKif5LQKf4niLR1AZ50poFGxkESxqspcl-FMiTLJ6M5P8uOk7WuUJyE8ElXgy.jpg?quality=96&amp;as=32x24,48x36,72x54,108x81,160x120,240x180,360x270,480x360,540x405,640x480,720x540,1080x810,1280x960&amp;from=bu&amp;u=Mt0LAPXdL8OyqWi1bknLhAks5usKEu8pwLyF66m2wDc&amp;cs=1280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666" y="1412776"/>
            <a:ext cx="3447041" cy="25852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Рисунок 11" descr="C:\Users\КОМПЬЮТЕР\Desktop\BROTHER\200311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123265" y="3918792"/>
            <a:ext cx="2160240" cy="33408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https://sun9-38.userapi.com/s/v1/ig2/of8VGlq0IkqZ8yJDfJOTNpqrP55aeIblSEoML1IVMPsP7O1srOHpyJ2kck_fJm9kS6pejrg9HAg87dcZYcoGe9yH.jpg?quality=95&amp;as=32x18,48x28,72x42,108x62,160x92,240x138,360x208,480x277,540x311,640x369,720x415,1080x623&amp;from=bu&amp;u=Mgf24i0jHpzcNBMUZ7eB2MuMcfNaQPKm32JpSWIIXcE&amp;cs=1080x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242" y="4535175"/>
            <a:ext cx="3654544" cy="21081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Рисунок 13" descr="C:\Users\КОМПЬЮТЕР\Desktop\пункт11\certificate (8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848" y="1091421"/>
            <a:ext cx="2092050" cy="3218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00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79" y="5150712"/>
            <a:ext cx="1379352" cy="147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1.Представление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содержания методической разработки в форме публикации: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 l="33431" t="16042" r="33730" b="5199"/>
          <a:stretch>
            <a:fillRect/>
          </a:stretch>
        </p:blipFill>
        <p:spPr>
          <a:xfrm>
            <a:off x="46602" y="1340768"/>
            <a:ext cx="2160240" cy="32401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C:\Users\КОМПЬЮТЕР\Desktop\пункт11\806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7705" y="3368898"/>
            <a:ext cx="2288180" cy="32538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C:\Users\КОМПЬЮТЕР\Desktop\Куда\BROTHER\200311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07" b="28226"/>
          <a:stretch>
            <a:fillRect/>
          </a:stretch>
        </p:blipFill>
        <p:spPr>
          <a:xfrm>
            <a:off x="4060683" y="1340768"/>
            <a:ext cx="2298957" cy="33365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 descr="C:\Users\КОМПЬЮТЕР\Desktop\Куда\BROTHER\2003112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07" b="27688"/>
          <a:stretch>
            <a:fillRect/>
          </a:stretch>
        </p:blipFill>
        <p:spPr>
          <a:xfrm>
            <a:off x="6390455" y="1340768"/>
            <a:ext cx="2283284" cy="33379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460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009" y="4750455"/>
            <a:ext cx="1789856" cy="191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Высокие (с позитивной динамикой за последние три года) результаты учебных достижений обучающихся, которые обучаются у учителя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 l="909" t="20514" r="39677" b="48769"/>
          <a:stretch>
            <a:fillRect/>
          </a:stretch>
        </p:blipFill>
        <p:spPr>
          <a:xfrm>
            <a:off x="3851920" y="1268760"/>
            <a:ext cx="4831095" cy="1404853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 l="444" t="22281" r="34931" b="47970"/>
          <a:stretch>
            <a:fillRect/>
          </a:stretch>
        </p:blipFill>
        <p:spPr>
          <a:xfrm>
            <a:off x="3707177" y="3152329"/>
            <a:ext cx="5367536" cy="1389481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 descr="C:\Users\КОМПЬЮТЕР\Desktop\Презентация1\Слайд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5420486"/>
            <a:ext cx="6688376" cy="1431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G:\Моя большая работа5\BROTHER\0504110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6" r="2511" b="9974"/>
          <a:stretch>
            <a:fillRect/>
          </a:stretch>
        </p:blipFill>
        <p:spPr>
          <a:xfrm>
            <a:off x="251520" y="908719"/>
            <a:ext cx="2952328" cy="4372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199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7" y="5901289"/>
            <a:ext cx="711457" cy="75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999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3.Высокие </a:t>
            </a:r>
            <a:r>
              <a:rPr lang="ru-RU" sz="2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внеурочной деятельности обучающихся по учебному предмету, который преподаёт учитель </a:t>
            </a:r>
            <a:endParaRPr lang="ru-RU" sz="2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E:\все 2026\090411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3422252" y="430039"/>
            <a:ext cx="2189368" cy="3134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КОМПЬЮТЕР\Desktop\Куда\BROTHER\200311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237" y="908720"/>
            <a:ext cx="1433512" cy="2052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КОМПЬЮТЕР\Desktop\Моя большгая работа\пункт 3\IMG_20260412_205756_4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9911" y="1173539"/>
            <a:ext cx="1198168" cy="1702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Английский язык\Desktop\e329c30bbe6d4462d6ff3f1bc3fbfc9aHs9Q4hT7UhYJ1g0w-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7698" y="949623"/>
            <a:ext cx="1477705" cy="2275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КОМПЬЮТЕР\Desktop\Моя большгая работа\пункт 3\IMG_20260412_205813_76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3972" y="1354804"/>
            <a:ext cx="1230010" cy="1759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КОМПЬЮТЕР\Desktop\Моя большгая работа\пункт 3\IMG_20260412_205854_29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30" y="3057504"/>
            <a:ext cx="1674726" cy="2416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КОМПЬЮТЕР\Desktop\пункт 3\Презентация Microsoft PowerPoint\Слайд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3"/>
          <a:stretch>
            <a:fillRect/>
          </a:stretch>
        </p:blipFill>
        <p:spPr>
          <a:xfrm>
            <a:off x="3354992" y="2805811"/>
            <a:ext cx="2434016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КОМПЬЮТЕР\Desktop\Моя большгая работа\пункт 3\Восхождение 2024 г. 1 место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9"/>
          <a:stretch>
            <a:fillRect/>
          </a:stretch>
        </p:blipFill>
        <p:spPr>
          <a:xfrm>
            <a:off x="6083972" y="3669907"/>
            <a:ext cx="2171792" cy="296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КОМПЬЮТЕР\Desktop\Куда\BROTHER\200311AG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56648" y="4449873"/>
            <a:ext cx="1559439" cy="2408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C:\Users\КОМПЬЮТЕР\Desktop\Моя большгая работа\пункт 3\Screenshot_20260412_230231_cn_wps_moffice_eng_PDFReader1 (1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7075" y="3752748"/>
            <a:ext cx="1774467" cy="2528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60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35453" y="282132"/>
            <a:ext cx="5601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Победитель Всероссийского конкурса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исследовательских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творческих работ</a:t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"МЫ ГОРДОСТЬ РОДИНЫ</a:t>
            </a:r>
            <a:r>
              <a:rPr lang="ru-RU" sz="2400" b="1" dirty="0"/>
              <a:t>"</a:t>
            </a: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1506" name="Picture 2" descr="Picture backgroun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119" y="21592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КОМПЬЮТЕР\Downloads\IMG-20241222-WA00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4" b="15604"/>
          <a:stretch/>
        </p:blipFill>
        <p:spPr bwMode="auto">
          <a:xfrm>
            <a:off x="4535995" y="1933957"/>
            <a:ext cx="4221615" cy="469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КОМПЬЮТЕР\Downloads\IMG-20241222-WA0043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37505" r="10460" b="20129"/>
          <a:stretch/>
        </p:blipFill>
        <p:spPr bwMode="auto">
          <a:xfrm>
            <a:off x="646259" y="1745944"/>
            <a:ext cx="3430713" cy="305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99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35453" y="282132"/>
            <a:ext cx="5601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Победитель Всероссийского фестиваля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исследовательских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творческих работ</a:t>
            </a:r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«ЛЕОНАРДО</a:t>
            </a:r>
            <a:r>
              <a:rPr lang="ru-RU" sz="2400" b="1" dirty="0" smtClean="0"/>
              <a:t>"</a:t>
            </a: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1506" name="Picture 2" descr="Picture backgroun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119" y="21592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44" y="1644678"/>
            <a:ext cx="8338503" cy="4690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56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31701"/>
            <a:ext cx="8316416" cy="114300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3.Успешное участие обучающихся в региональных научно-практических конференциях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образовательных площадках «</a:t>
            </a:r>
            <a:r>
              <a:rPr lang="ru-RU" sz="2400" b="1" i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Кванториум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«Точка роста» и «Ступени успеха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C:\Users\КОМПЬЮТЕР\Desktop\Уитель года 2025-1\Опыт работы на конкурс учитель гола 2025\ДАНЮИ - осень-2023\ДАНЮИ - осень, 2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184" y="1769570"/>
            <a:ext cx="3312367" cy="2484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КОМПЬЮТЕР\Desktop\к наградам\md83181538383e40154d7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70" y="1608733"/>
            <a:ext cx="3051946" cy="2805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icture background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301" y="-38695"/>
            <a:ext cx="1368152" cy="164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sun9-40.userapi.com/s/v1/ig2/SnhROXy5Hw2BimqFznOp8UBIaq-U1Z8T4kE-5nIfOTp7RWUZ49BokYbu2RBd7ndf8yZHA6L4WcsGREBh99yr_T73.jpg?quality=95&amp;as=32x18,48x27,72x40,108x61,160x90,240x135,360x202,480x270,540x304,640x360,720x405,1080x607,1280x720&amp;from=bu&amp;u=xm_l9einHWIYRCTk-avNFYR8Vxgi2sBtWC513xRgC9Y&amp;cs=640x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543" y="4701954"/>
            <a:ext cx="3832970" cy="21560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rcRect l="51697" t="26975" r="26627" b="10789"/>
          <a:stretch>
            <a:fillRect/>
          </a:stretch>
        </p:blipFill>
        <p:spPr>
          <a:xfrm>
            <a:off x="7230540" y="3645024"/>
            <a:ext cx="1763440" cy="29865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287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" y="1535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523" y="5517232"/>
            <a:ext cx="1071341" cy="114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4.Создание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учителем условий для адресной работы с различными категориями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обучающихся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 descr="E:\все 2026\09041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1" t="5143" r="2783" b="17429"/>
          <a:stretch>
            <a:fillRect/>
          </a:stretch>
        </p:blipFill>
        <p:spPr>
          <a:xfrm>
            <a:off x="403126" y="980728"/>
            <a:ext cx="2329086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E:\все 2026\090411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 t="5514" r="3462" b="4505"/>
          <a:stretch>
            <a:fillRect/>
          </a:stretch>
        </p:blipFill>
        <p:spPr>
          <a:xfrm>
            <a:off x="3631559" y="980728"/>
            <a:ext cx="1955629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Администратор\Desktop\130411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r="-44" b="3665"/>
          <a:stretch>
            <a:fillRect/>
          </a:stretch>
        </p:blipFill>
        <p:spPr>
          <a:xfrm>
            <a:off x="6228184" y="872859"/>
            <a:ext cx="2336025" cy="35209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141040"/>
              </p:ext>
            </p:extLst>
          </p:nvPr>
        </p:nvGraphicFramePr>
        <p:xfrm>
          <a:off x="611560" y="5472576"/>
          <a:ext cx="6175375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570"/>
                <a:gridCol w="1547495"/>
                <a:gridCol w="1557655"/>
                <a:gridCol w="1557655"/>
              </a:tblGrid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Уровень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Тревожность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Школьная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Самооценочная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межличностная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71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Низкий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71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Нормальный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12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Повышенный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3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Высокий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66115" y="5179795"/>
            <a:ext cx="47294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Уровень тревожности обучающихся 7 класса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830349445"/>
              </p:ext>
            </p:extLst>
          </p:nvPr>
        </p:nvGraphicFramePr>
        <p:xfrm>
          <a:off x="393233" y="4024271"/>
          <a:ext cx="5956300" cy="120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4199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332656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4.Создание учителем условий для адресной работы с различными категориями обучающихся</a:t>
            </a:r>
            <a:endParaRPr lang="ru-RU" sz="2400" dirty="0"/>
          </a:p>
        </p:txBody>
      </p:sp>
      <p:pic>
        <p:nvPicPr>
          <p:cNvPr id="11" name="Рисунок 10" descr="E:\все 2026\090411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279027" y="571112"/>
            <a:ext cx="2434901" cy="3481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E:\все 2026\090411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5328541" y="592489"/>
            <a:ext cx="2334438" cy="333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539" y="3789040"/>
            <a:ext cx="4828935" cy="271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320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4.Создание учителем условий для адресной работ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ы с различными категориями обучающихся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4106055"/>
            <a:ext cx="4282899" cy="2409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КОМПЬЮТЕР\Desktop\Презентация1\Слайд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09" y="1233121"/>
            <a:ext cx="1593055" cy="219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КОМПЬЮТЕР\Desktop\Моя большгая работа\пункт 4\diplom-2504301604-1339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466" y="4136430"/>
            <a:ext cx="1471698" cy="214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КОМПЬЮТЕР\Desktop\Моя большгая работа\пункт 4\2003118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2371" y="1212996"/>
            <a:ext cx="1636848" cy="2344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937" y="1158157"/>
            <a:ext cx="4436550" cy="2495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 descr="C:\Users\КОМПЬЮТЕР\Desktop\Моя большая работа5\пункт 5\благодарность-Резникова Оксана Владимировна_page-0001 — копи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539" y="3862120"/>
            <a:ext cx="1907744" cy="2697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КОМПЬЮТЕР\Desktop\Моя большгая работа\пункт 4\Шевченко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24641" y="3078305"/>
            <a:ext cx="1930893" cy="2912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8982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5.Обеспечение </a:t>
            </a:r>
            <a:r>
              <a:rPr lang="ru-RU" sz="22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высокого качества организации образовательного процесса на основе эффективного использования учителем различных образовательных технологий, в том числе дистанционных образовательных технологий или электронного обучения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E:\все 2026\090411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3153689" y="1102894"/>
            <a:ext cx="2795007" cy="3990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КОМПЬЮТЕР\Desktop\Моя большая работа5\пункт 5\200311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6374" y="1412776"/>
            <a:ext cx="1736090" cy="264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КОМПЬЮТЕР\Desktop\Моя большая работа5\пункт 5\BROTHER\200311A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2240" y="1422175"/>
            <a:ext cx="1591587" cy="2280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КОМПЬЮТЕР\Desktop\Презентация1\Слайд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2240" y="4095055"/>
            <a:ext cx="1728192" cy="25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КОМПЬЮТЕР\Desktop\Моя большгая работа\пункт 4\РЕЗНИКОВА О. В.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1840" y="4595572"/>
            <a:ext cx="3038207" cy="215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КОМПЬЮТЕР\Desktop\Моя большгая работа\3 декабря\146 Резникова Оксана Владимировна_page-0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4202989"/>
            <a:ext cx="1872054" cy="2645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75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>
                <a:solidFill>
                  <a:schemeClr val="accent6">
                    <a:lumMod val="50000"/>
                  </a:schemeClr>
                </a:solidFill>
              </a:rPr>
              <a:t>6.Непрерывность профессионального развития учителя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/>
          </a:p>
        </p:txBody>
      </p:sp>
      <p:pic>
        <p:nvPicPr>
          <p:cNvPr id="6" name="Объект 5" descr="C:\Users\КОМПЬЮТЕР\Desktop\Еще\contest_diploma_619937 (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302" y="980966"/>
            <a:ext cx="2257489" cy="319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КОМПЬЮТЕР\Downloads\80858 (5)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824" y="1204689"/>
            <a:ext cx="2079826" cy="295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КОМПЬЮТЕР\Desktop\Еще\200311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1880" y="3206212"/>
            <a:ext cx="2547170" cy="3651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КОМПЬЮТЕР\Desktop\Еще\Резникова,Литвякова_8448-4_page-0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3067" y="1204689"/>
            <a:ext cx="2880360" cy="42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КОМПЬЮТЕР\Desktop\Еще\200311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3184708"/>
            <a:ext cx="2437826" cy="3494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8042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t="13409" r="18430" b="13400"/>
          <a:stretch/>
        </p:blipFill>
        <p:spPr bwMode="auto">
          <a:xfrm>
            <a:off x="2483768" y="2598062"/>
            <a:ext cx="6192688" cy="410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06742" y="260648"/>
            <a:ext cx="925074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6.Непрерывность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профессионального развития учителя </a:t>
            </a:r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 региональной стратегической сессии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вопросам взаимодействия субъектов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единой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федеральной системы научно-методического сопровождения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педагогических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работников и управленческих кадров федерального и регионального уровней </a:t>
            </a:r>
          </a:p>
        </p:txBody>
      </p:sp>
      <p:pic>
        <p:nvPicPr>
          <p:cNvPr id="22531" name="Picture 3" descr="C:\Users\КОМПЬЮТЕР\Downloads\IMG-20250106-WA00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4" t="21941" r="20000" b="23068"/>
          <a:stretch/>
        </p:blipFill>
        <p:spPr bwMode="auto">
          <a:xfrm rot="16200000">
            <a:off x="364535" y="2850921"/>
            <a:ext cx="1522598" cy="208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76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232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Информация  о профессиональных достижениях  Резниковой Оксаны Владимировны (учителя английского языка  МБОУ Самарской СОШ № 4 Азовского района)</vt:lpstr>
      <vt:lpstr>    1. Наличие у учителя собственной методической разработки по преподаваемому предмету, имеющей положительное заключение по итогам апробации в профессиональном сообществе Методическая разработка  «Наставничество в проектно-исследовательской деятельности по английскому языку: от поддержки педагогов к достижениям школьников»  </vt:lpstr>
      <vt:lpstr>1.Апробация и внедрение  собственной методической разработки  в практику работы других учителей </vt:lpstr>
      <vt:lpstr>1.Представление содержания методической разработки в форме публикации:</vt:lpstr>
      <vt:lpstr>2. Высокие (с позитивной динамикой за последние три года) результаты учебных достижений обучающихся, которые обучаются у учителя  </vt:lpstr>
      <vt:lpstr>3.Высокие результаты внеурочной деятельности обучающихся по учебному предмету, который преподаёт учитель </vt:lpstr>
      <vt:lpstr>Презентация PowerPoint</vt:lpstr>
      <vt:lpstr>Презентация PowerPoint</vt:lpstr>
      <vt:lpstr>3.Успешное участие обучающихся в региональных научно-практических конференциях на образовательных площадках «Кванториум», «Точка роста» и «Ступени успеха»</vt:lpstr>
      <vt:lpstr>4.Создание учителем условий для адресной работы с различными категориями обучающихся</vt:lpstr>
      <vt:lpstr>Презентация PowerPoint</vt:lpstr>
      <vt:lpstr>4.Создание учителем условий для адресной работы с различными категориями обучающихся </vt:lpstr>
      <vt:lpstr>5.Обеспечение высокого качества организации образовательного процесса на основе эффективного использования учителем различных образовательных технологий, в том числе дистанционных образовательных технологий или электронного обучения </vt:lpstr>
      <vt:lpstr>6.Непрерывность профессионального развития учителя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КОМПЬЮТЕР</dc:creator>
  <cp:lastModifiedBy>Пользователь Windows</cp:lastModifiedBy>
  <cp:revision>72</cp:revision>
  <dcterms:created xsi:type="dcterms:W3CDTF">2025-01-08T15:39:54Z</dcterms:created>
  <dcterms:modified xsi:type="dcterms:W3CDTF">2026-04-28T10:21:42Z</dcterms:modified>
</cp:coreProperties>
</file>